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3"/>
  </p:notesMasterIdLst>
  <p:sldIdLst>
    <p:sldId id="293" r:id="rId2"/>
    <p:sldId id="257" r:id="rId3"/>
    <p:sldId id="258" r:id="rId4"/>
    <p:sldId id="259" r:id="rId5"/>
    <p:sldId id="260" r:id="rId6"/>
    <p:sldId id="297" r:id="rId7"/>
    <p:sldId id="262"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294" r:id="rId30"/>
    <p:sldId id="295" r:id="rId31"/>
    <p:sldId id="296"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856" autoAdjust="0"/>
  </p:normalViewPr>
  <p:slideViewPr>
    <p:cSldViewPr>
      <p:cViewPr varScale="1">
        <p:scale>
          <a:sx n="52" d="100"/>
          <a:sy n="52" d="100"/>
        </p:scale>
        <p:origin x="-1542"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00A01-19CF-45CC-9DC4-8F479EAB6BC3}" type="datetimeFigureOut">
              <a:rPr lang="en-US" smtClean="0"/>
              <a:t>8/5/2014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FA0767-2BF7-4398-8774-DDF337EA58A9}" type="slidenum">
              <a:rPr lang="en-US" smtClean="0"/>
              <a:t>‹#›</a:t>
            </a:fld>
            <a:endParaRPr lang="en-US"/>
          </a:p>
        </p:txBody>
      </p:sp>
    </p:spTree>
    <p:extLst>
      <p:ext uri="{BB962C8B-B14F-4D97-AF65-F5344CB8AC3E}">
        <p14:creationId xmlns:p14="http://schemas.microsoft.com/office/powerpoint/2010/main" val="2121952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Objectives of Lesson 2:</a:t>
            </a:r>
          </a:p>
          <a:p>
            <a:r>
              <a:rPr lang="en-US" dirty="0" smtClean="0"/>
              <a:t>	I. Motivate you to READ</a:t>
            </a:r>
            <a:r>
              <a:rPr lang="en-US" baseline="0" dirty="0" smtClean="0"/>
              <a:t> and STUDY the Bible</a:t>
            </a:r>
          </a:p>
          <a:p>
            <a:r>
              <a:rPr lang="en-US" baseline="0" dirty="0" smtClean="0"/>
              <a:t>	II. Teach you basic Bible Study Skills</a:t>
            </a:r>
          </a:p>
          <a:p>
            <a:endParaRPr lang="en-US" baseline="0" dirty="0" smtClean="0"/>
          </a:p>
          <a:p>
            <a:r>
              <a:rPr lang="en-US" baseline="0" dirty="0" smtClean="0"/>
              <a:t>	a. We will Review Discuss 5 reasons for knowing God’s Word</a:t>
            </a:r>
          </a:p>
          <a:p>
            <a:r>
              <a:rPr lang="en-US" baseline="0" dirty="0" smtClean="0"/>
              <a:t>	b. Review the process of Bible Study</a:t>
            </a:r>
          </a:p>
          <a:p>
            <a:r>
              <a:rPr lang="en-US" baseline="0" dirty="0" smtClean="0"/>
              <a:t>	c. Review a practical Bible Study Exercise</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a:t>
            </a:fld>
            <a:endParaRPr lang="en-US"/>
          </a:p>
        </p:txBody>
      </p:sp>
    </p:spTree>
    <p:extLst>
      <p:ext uri="{BB962C8B-B14F-4D97-AF65-F5344CB8AC3E}">
        <p14:creationId xmlns:p14="http://schemas.microsoft.com/office/powerpoint/2010/main" val="3211185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 READ IT</a:t>
            </a:r>
          </a:p>
          <a:p>
            <a:r>
              <a:rPr lang="en-US" dirty="0" smtClean="0"/>
              <a:t>	Get a plan!  Read a whole book (or</a:t>
            </a:r>
            <a:r>
              <a:rPr lang="en-US" baseline="0" dirty="0" smtClean="0"/>
              <a:t> for longer books </a:t>
            </a:r>
            <a:r>
              <a:rPr lang="en-US" dirty="0" smtClean="0"/>
              <a:t>at least 10 chapters) a day every</a:t>
            </a:r>
            <a:r>
              <a:rPr lang="en-US" baseline="0" dirty="0" smtClean="0"/>
              <a:t> day for a month</a:t>
            </a:r>
          </a:p>
          <a:p>
            <a:r>
              <a:rPr lang="en-US" baseline="0" dirty="0" smtClean="0"/>
              <a:t>		This way you will grasp more easily the authors intent and flow of thought</a:t>
            </a:r>
          </a:p>
          <a:p>
            <a:r>
              <a:rPr lang="en-US" baseline="0" dirty="0" smtClean="0"/>
              <a:t>		and it will help you to retain more</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10</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 MEMORIZE IT:  &lt;ASK&gt; </a:t>
            </a:r>
            <a:r>
              <a:rPr lang="en-US" i="1" baseline="0" dirty="0" smtClean="0"/>
              <a:t>Why is memorizing the Word of God so important?</a:t>
            </a:r>
          </a:p>
          <a:p>
            <a:r>
              <a:rPr lang="en-US" baseline="0" dirty="0" smtClean="0"/>
              <a:t>		&lt;TELL THEM&gt;:look at your worksheet Section II, D, 2-3</a:t>
            </a:r>
          </a:p>
          <a:p>
            <a:pPr lvl="1"/>
            <a:r>
              <a:rPr lang="en-US" baseline="0" dirty="0" smtClean="0"/>
              <a:t>	      </a:t>
            </a:r>
          </a:p>
          <a:p>
            <a:pPr lvl="1"/>
            <a:r>
              <a:rPr lang="en-US" baseline="0" dirty="0" smtClean="0"/>
              <a:t> </a:t>
            </a:r>
            <a:r>
              <a:rPr lang="en-US" sz="3200" b="1" dirty="0" smtClean="0"/>
              <a:t>Psalm 119:11 Says,</a:t>
            </a:r>
            <a:r>
              <a:rPr lang="en-US" sz="3200" b="1" baseline="0" dirty="0" smtClean="0"/>
              <a:t>  </a:t>
            </a:r>
            <a:r>
              <a:rPr lang="en-US" sz="4000" dirty="0" smtClean="0"/>
              <a:t>“Your word I have treasured in my heart, That I may not sin against You.”</a:t>
            </a:r>
          </a:p>
          <a:p>
            <a:pPr marL="0" indent="0" algn="ctr">
              <a:buNone/>
            </a:pPr>
            <a:endParaRPr lang="en-US" sz="4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&lt;ASK&gt; Q: How many of you would like to be able to share the Gospel with others anytime?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Q: IF so, what do you need to know?</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 Gospel verses, memorized!</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11</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 MEDITATE ON IT:  &lt;</a:t>
            </a:r>
            <a:r>
              <a:rPr lang="en-US" b="1" baseline="0" dirty="0" smtClean="0"/>
              <a:t>READ</a:t>
            </a:r>
            <a:r>
              <a:rPr lang="en-US" baseline="0" dirty="0" smtClean="0"/>
              <a:t>&gt; Psalm 1:1-3  &amp; Joshua 1:8 (noted in your worksheets)	</a:t>
            </a:r>
          </a:p>
          <a:p>
            <a:endParaRPr lang="en-US" baseline="0" dirty="0"/>
          </a:p>
          <a:p>
            <a:r>
              <a:rPr lang="en-US" baseline="0" dirty="0"/>
              <a:t>	</a:t>
            </a:r>
            <a:r>
              <a:rPr lang="en-US" baseline="0" dirty="0" smtClean="0"/>
              <a:t>&lt;</a:t>
            </a:r>
          </a:p>
        </p:txBody>
      </p:sp>
      <p:sp>
        <p:nvSpPr>
          <p:cNvPr id="4" name="Slide Number Placeholder 3"/>
          <p:cNvSpPr>
            <a:spLocks noGrp="1"/>
          </p:cNvSpPr>
          <p:nvPr>
            <p:ph type="sldNum" sz="quarter" idx="10"/>
          </p:nvPr>
        </p:nvSpPr>
        <p:spPr/>
        <p:txBody>
          <a:bodyPr/>
          <a:lstStyle/>
          <a:p>
            <a:fld id="{93FA0767-2BF7-4398-8774-DDF337EA58A9}" type="slidenum">
              <a:rPr lang="en-US" smtClean="0"/>
              <a:t>12</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READ</a:t>
            </a:r>
          </a:p>
        </p:txBody>
      </p:sp>
      <p:sp>
        <p:nvSpPr>
          <p:cNvPr id="4" name="Slide Number Placeholder 3"/>
          <p:cNvSpPr>
            <a:spLocks noGrp="1"/>
          </p:cNvSpPr>
          <p:nvPr>
            <p:ph type="sldNum" sz="quarter" idx="10"/>
          </p:nvPr>
        </p:nvSpPr>
        <p:spPr/>
        <p:txBody>
          <a:bodyPr/>
          <a:lstStyle/>
          <a:p>
            <a:fld id="{93FA0767-2BF7-4398-8774-DDF337EA58A9}" type="slidenum">
              <a:rPr lang="en-US" smtClean="0"/>
              <a:t>13</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READ</a:t>
            </a:r>
          </a:p>
        </p:txBody>
      </p:sp>
      <p:sp>
        <p:nvSpPr>
          <p:cNvPr id="4" name="Slide Number Placeholder 3"/>
          <p:cNvSpPr>
            <a:spLocks noGrp="1"/>
          </p:cNvSpPr>
          <p:nvPr>
            <p:ph type="sldNum" sz="quarter" idx="10"/>
          </p:nvPr>
        </p:nvSpPr>
        <p:spPr/>
        <p:txBody>
          <a:bodyPr/>
          <a:lstStyle/>
          <a:p>
            <a:fld id="{93FA0767-2BF7-4398-8774-DDF337EA58A9}" type="slidenum">
              <a:rPr lang="en-US" smtClean="0"/>
              <a:t>14</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 MEDITATE ON IT:  &lt;</a:t>
            </a:r>
            <a:r>
              <a:rPr lang="en-US" b="1" baseline="0" dirty="0" smtClean="0"/>
              <a:t>READ</a:t>
            </a:r>
            <a:r>
              <a:rPr lang="en-US" baseline="0" dirty="0" smtClean="0"/>
              <a:t>&gt; Psalm 1:1-3  &amp; Joshua 1:8 (noted in your worksheets)	</a:t>
            </a:r>
          </a:p>
          <a:p>
            <a:endParaRPr lang="en-US" baseline="0" dirty="0"/>
          </a:p>
          <a:p>
            <a:r>
              <a:rPr lang="en-US" baseline="0" dirty="0"/>
              <a:t>	</a:t>
            </a:r>
            <a:r>
              <a:rPr lang="en-US" baseline="0" dirty="0" smtClean="0"/>
              <a:t>&lt;</a:t>
            </a:r>
            <a:r>
              <a:rPr lang="en-US" b="1" baseline="0" dirty="0" smtClean="0"/>
              <a:t>ASK</a:t>
            </a:r>
            <a:r>
              <a:rPr lang="en-US" baseline="0" dirty="0" smtClean="0"/>
              <a:t>&gt;  What does it mean to meditate on Scripture?</a:t>
            </a:r>
          </a:p>
          <a:p>
            <a:r>
              <a:rPr lang="en-US" baseline="0" dirty="0" smtClean="0"/>
              <a:t>	    </a:t>
            </a:r>
            <a:r>
              <a:rPr lang="en-US" b="1" i="0" baseline="0" dirty="0" smtClean="0"/>
              <a:t>ANSWER</a:t>
            </a:r>
            <a:r>
              <a:rPr lang="en-US" baseline="0" dirty="0" smtClean="0"/>
              <a:t>: TO ponder on; to think upon prayerfully with a goal to a fuller understanding and application</a:t>
            </a:r>
          </a:p>
          <a:p>
            <a:endParaRPr lang="en-US" baseline="0" dirty="0" smtClean="0"/>
          </a:p>
          <a:p>
            <a:r>
              <a:rPr lang="en-US" baseline="0" dirty="0" smtClean="0"/>
              <a:t>	</a:t>
            </a:r>
            <a:r>
              <a:rPr lang="en-US" b="1" baseline="0" dirty="0" smtClean="0"/>
              <a:t>&lt;NOTE&gt;</a:t>
            </a:r>
            <a:r>
              <a:rPr lang="en-US" b="0" baseline="0" dirty="0" smtClean="0"/>
              <a:t> Meditation is not emptying your mind of all conscious thought… It’s not what you think of as you see in Eastern Religions.  Don’t confuse that with Biblical meditation.  Eastern religions urge followers to meditate on emptiness or nothing, while Biblical meditation is focusing and thinking deeply about– GODs WORD!  </a:t>
            </a:r>
          </a:p>
          <a:p>
            <a:r>
              <a:rPr lang="en-US" b="0" baseline="0" dirty="0" smtClean="0"/>
              <a:t>		</a:t>
            </a:r>
            <a:endParaRPr lang="en-US"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15</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 MEDITATE ON IT:  &lt;</a:t>
            </a:r>
            <a:r>
              <a:rPr lang="en-US" b="1" baseline="0" dirty="0" smtClean="0"/>
              <a:t>READ</a:t>
            </a:r>
            <a:r>
              <a:rPr lang="en-US" baseline="0" dirty="0" smtClean="0"/>
              <a:t>&gt; Psalm 1:1-3  &amp; Joshua 1:8 (noted in your worksheets)	</a:t>
            </a:r>
          </a:p>
          <a:p>
            <a:endParaRPr lang="en-US" baseline="0" dirty="0"/>
          </a:p>
          <a:p>
            <a:r>
              <a:rPr lang="en-US" baseline="0" dirty="0"/>
              <a:t>	</a:t>
            </a:r>
            <a:r>
              <a:rPr lang="en-US" baseline="0" dirty="0" smtClean="0"/>
              <a:t>&lt;</a:t>
            </a:r>
            <a:r>
              <a:rPr lang="en-US" b="1" baseline="0" dirty="0" smtClean="0"/>
              <a:t>ASK</a:t>
            </a:r>
            <a:r>
              <a:rPr lang="en-US" baseline="0" dirty="0" smtClean="0"/>
              <a:t>&gt;  What does it mean to meditate on Scripture?</a:t>
            </a:r>
          </a:p>
          <a:p>
            <a:r>
              <a:rPr lang="en-US" baseline="0" dirty="0" smtClean="0"/>
              <a:t>	    </a:t>
            </a:r>
            <a:r>
              <a:rPr lang="en-US" b="1" i="0" baseline="0" dirty="0" smtClean="0"/>
              <a:t>ANSWER</a:t>
            </a:r>
            <a:r>
              <a:rPr lang="en-US" baseline="0" dirty="0" smtClean="0"/>
              <a:t>: TO ponder on; to think upon prayerfully with a goal to a fuller understanding and application</a:t>
            </a:r>
          </a:p>
          <a:p>
            <a:endParaRPr lang="en-US" baseline="0" dirty="0" smtClean="0"/>
          </a:p>
          <a:p>
            <a:r>
              <a:rPr lang="en-US" baseline="0" dirty="0" smtClean="0"/>
              <a:t>	</a:t>
            </a:r>
            <a:r>
              <a:rPr lang="en-US" b="1" baseline="0" dirty="0" smtClean="0"/>
              <a:t>&lt;NOTE&gt;</a:t>
            </a:r>
            <a:r>
              <a:rPr lang="en-US" b="0" baseline="0" dirty="0" smtClean="0"/>
              <a:t> Meditation is not emptying your mind of all conscious thought… It’s not what you think of as you see in Eastern Religions.  Don’t confuse that with Biblical meditation.  Eastern religions urge followers to meditate on emptiness or nothing, while Biblical meditation is focusing and thinking deeply about– GODs WORD!  </a:t>
            </a:r>
          </a:p>
          <a:p>
            <a:r>
              <a:rPr lang="en-US" b="0" baseline="0" dirty="0" smtClean="0"/>
              <a:t>		We CHEW and DIGEST it</a:t>
            </a:r>
          </a:p>
          <a:p>
            <a:r>
              <a:rPr lang="en-US" b="0" baseline="0" dirty="0" smtClean="0"/>
              <a:t>		We Meditate on it DAY and NIGHT (Psalm 1:2)</a:t>
            </a:r>
          </a:p>
          <a:p>
            <a:r>
              <a:rPr lang="en-US" b="0" baseline="0" dirty="0" smtClean="0"/>
              <a:t>		IT”S prayerful reflection as to understanding and applying</a:t>
            </a:r>
          </a:p>
          <a:p>
            <a:r>
              <a:rPr lang="en-US" b="0" baseline="0" dirty="0" smtClean="0"/>
              <a:t>		It’s goal is conforming our life and our thoughts to HIS WILL</a:t>
            </a:r>
            <a:endParaRPr lang="en-US"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16</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 MEDITATE ON IT:</a:t>
            </a:r>
          </a:p>
          <a:p>
            <a:endParaRPr lang="en-US" baseline="0" dirty="0" smtClean="0"/>
          </a:p>
          <a:p>
            <a:r>
              <a:rPr lang="en-US" baseline="0" dirty="0" smtClean="0"/>
              <a:t>	WE are going to practice…</a:t>
            </a:r>
          </a:p>
        </p:txBody>
      </p:sp>
      <p:sp>
        <p:nvSpPr>
          <p:cNvPr id="4" name="Slide Number Placeholder 3"/>
          <p:cNvSpPr>
            <a:spLocks noGrp="1"/>
          </p:cNvSpPr>
          <p:nvPr>
            <p:ph type="sldNum" sz="quarter" idx="10"/>
          </p:nvPr>
        </p:nvSpPr>
        <p:spPr/>
        <p:txBody>
          <a:bodyPr/>
          <a:lstStyle/>
          <a:p>
            <a:fld id="{93FA0767-2BF7-4398-8774-DDF337EA58A9}" type="slidenum">
              <a:rPr lang="en-US" smtClean="0"/>
              <a:t>17</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READ: </a:t>
            </a:r>
            <a:r>
              <a:rPr lang="en-US" b="0" baseline="0" dirty="0" smtClean="0"/>
              <a:t>Everyone is going to read the verse OUT LOUD…</a:t>
            </a:r>
          </a:p>
          <a:p>
            <a:r>
              <a:rPr lang="en-US" b="0" baseline="0" dirty="0" smtClean="0"/>
              <a:t>	Each person takes a turn, one after the other, the first person will emphasize the first word, the next the next word and so on.</a:t>
            </a:r>
          </a:p>
          <a:p>
            <a:endParaRPr lang="en-US" b="0" baseline="0" dirty="0" smtClean="0"/>
          </a:p>
          <a:p>
            <a:r>
              <a:rPr lang="en-US" b="0" baseline="0" dirty="0" smtClean="0"/>
              <a:t>And ponder the verse from the standpoint of each word and how it affects the meaning. </a:t>
            </a:r>
          </a:p>
        </p:txBody>
      </p:sp>
      <p:sp>
        <p:nvSpPr>
          <p:cNvPr id="4" name="Slide Number Placeholder 3"/>
          <p:cNvSpPr>
            <a:spLocks noGrp="1"/>
          </p:cNvSpPr>
          <p:nvPr>
            <p:ph type="sldNum" sz="quarter" idx="10"/>
          </p:nvPr>
        </p:nvSpPr>
        <p:spPr/>
        <p:txBody>
          <a:bodyPr/>
          <a:lstStyle/>
          <a:p>
            <a:fld id="{93FA0767-2BF7-4398-8774-DDF337EA58A9}" type="slidenum">
              <a:rPr lang="en-US" smtClean="0"/>
              <a:t>18</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effectLst>
                  <a:outerShdw blurRad="38100" dist="38100" dir="2700000" algn="tl">
                    <a:srgbClr val="000000">
                      <a:alpha val="43137"/>
                    </a:srgbClr>
                  </a:outerShdw>
                </a:effectLst>
              </a:rPr>
              <a:t>Hermeneutics-  </a:t>
            </a:r>
            <a:r>
              <a:rPr lang="en-US" sz="1200" b="0" i="1" dirty="0" smtClean="0">
                <a:effectLst>
                  <a:outerShdw blurRad="38100" dist="38100" dir="2700000" algn="tl">
                    <a:srgbClr val="000000">
                      <a:alpha val="43137"/>
                    </a:srgbClr>
                  </a:outerShdw>
                </a:effectLst>
              </a:rPr>
              <a:t>Formal rules for studying the Bible</a:t>
            </a:r>
          </a:p>
          <a:p>
            <a:endParaRPr lang="en-US" sz="1200" b="1" i="1" dirty="0" smtClean="0">
              <a:effectLst>
                <a:outerShdw blurRad="38100" dist="38100" dir="2700000" algn="tl">
                  <a:srgbClr val="000000">
                    <a:alpha val="43137"/>
                  </a:srgbClr>
                </a:outerShdw>
              </a:effectLst>
            </a:endParaRPr>
          </a:p>
          <a:p>
            <a:r>
              <a:rPr lang="en-US" sz="1200" b="1" dirty="0" smtClean="0">
                <a:effectLst>
                  <a:outerShdw blurRad="38100" dist="38100" dir="2700000" algn="tl">
                    <a:srgbClr val="000000">
                      <a:alpha val="43137"/>
                    </a:srgbClr>
                  </a:outerShdw>
                </a:effectLst>
              </a:rPr>
              <a:t>Objective Hermeneutics- </a:t>
            </a:r>
            <a:r>
              <a:rPr lang="en-US" sz="1200" b="0" i="1" dirty="0" smtClean="0">
                <a:effectLst>
                  <a:outerShdw blurRad="38100" dist="38100" dir="2700000" algn="tl">
                    <a:srgbClr val="000000">
                      <a:alpha val="43137"/>
                    </a:srgbClr>
                  </a:outerShdw>
                </a:effectLst>
              </a:rPr>
              <a:t>allowing the text to speak for itself</a:t>
            </a:r>
          </a:p>
          <a:p>
            <a:r>
              <a:rPr lang="en-US" sz="1200" b="0" i="1" dirty="0" smtClean="0">
                <a:effectLst>
                  <a:outerShdw blurRad="38100" dist="38100" dir="2700000" algn="tl">
                    <a:srgbClr val="000000">
                      <a:alpha val="43137"/>
                    </a:srgbClr>
                  </a:outerShdw>
                </a:effectLst>
              </a:rPr>
              <a:t>		</a:t>
            </a:r>
            <a:r>
              <a:rPr lang="en-US" sz="1200" b="0" i="0" dirty="0" smtClean="0">
                <a:effectLst>
                  <a:outerShdw blurRad="38100" dist="38100" dir="2700000" algn="tl">
                    <a:srgbClr val="000000">
                      <a:alpha val="43137"/>
                    </a:srgbClr>
                  </a:outerShdw>
                </a:effectLst>
              </a:rPr>
              <a:t>It</a:t>
            </a:r>
            <a:r>
              <a:rPr lang="en-US" sz="1200" b="0" i="0" baseline="0" dirty="0" smtClean="0">
                <a:effectLst>
                  <a:outerShdw blurRad="38100" dist="38100" dir="2700000" algn="tl">
                    <a:srgbClr val="000000">
                      <a:alpha val="43137"/>
                    </a:srgbClr>
                  </a:outerShdw>
                </a:effectLst>
              </a:rPr>
              <a:t> does NOT </a:t>
            </a:r>
            <a:r>
              <a:rPr lang="en-US" sz="1200" b="0" i="1" baseline="0" dirty="0" smtClean="0">
                <a:effectLst>
                  <a:outerShdw blurRad="38100" dist="38100" dir="2700000" algn="tl">
                    <a:srgbClr val="000000">
                      <a:alpha val="43137"/>
                    </a:srgbClr>
                  </a:outerShdw>
                </a:effectLst>
              </a:rPr>
              <a:t>“read into the text” </a:t>
            </a:r>
            <a:r>
              <a:rPr lang="en-US" sz="1200" b="0" i="0" baseline="0" dirty="0" smtClean="0">
                <a:effectLst>
                  <a:outerShdw blurRad="38100" dist="38100" dir="2700000" algn="tl">
                    <a:srgbClr val="000000">
                      <a:alpha val="43137"/>
                    </a:srgbClr>
                  </a:outerShdw>
                </a:effectLst>
              </a:rPr>
              <a:t>what we think or how we feel</a:t>
            </a:r>
            <a:endParaRPr lang="en-US" sz="1200" b="0" i="1" dirty="0" smtClean="0">
              <a:effectLst>
                <a:outerShdw blurRad="38100" dist="38100" dir="2700000" algn="tl">
                  <a:srgbClr val="000000">
                    <a:alpha val="43137"/>
                  </a:srgbClr>
                </a:outerShdw>
              </a:effectLst>
            </a:endParaRPr>
          </a:p>
          <a:p>
            <a:endParaRPr lang="en-US" sz="1200" b="0" i="1" dirty="0" smtClean="0">
              <a:effectLst>
                <a:outerShdw blurRad="38100" dist="38100" dir="2700000" algn="tl">
                  <a:srgbClr val="000000">
                    <a:alpha val="43137"/>
                  </a:srgbClr>
                </a:outerShdw>
              </a:effectLst>
            </a:endParaRPr>
          </a:p>
          <a:p>
            <a:r>
              <a:rPr lang="en-US" sz="1200" b="1" i="0" dirty="0" smtClean="0">
                <a:effectLst>
                  <a:outerShdw blurRad="38100" dist="38100" dir="2700000" algn="tl">
                    <a:srgbClr val="000000">
                      <a:alpha val="43137"/>
                    </a:srgbClr>
                  </a:outerShdw>
                </a:effectLst>
              </a:rPr>
              <a:t>Hermeneutics</a:t>
            </a:r>
            <a:r>
              <a:rPr lang="en-US" sz="1200" b="1" i="0" baseline="0" dirty="0" smtClean="0">
                <a:effectLst>
                  <a:outerShdw blurRad="38100" dist="38100" dir="2700000" algn="tl">
                    <a:srgbClr val="000000">
                      <a:alpha val="43137"/>
                    </a:srgbClr>
                  </a:outerShdw>
                </a:effectLst>
              </a:rPr>
              <a:t> considers </a:t>
            </a:r>
            <a:r>
              <a:rPr lang="en-US" sz="1200" b="0" i="0" baseline="0" dirty="0" smtClean="0">
                <a:effectLst>
                  <a:outerShdw blurRad="38100" dist="38100" dir="2700000" algn="tl">
                    <a:srgbClr val="000000">
                      <a:alpha val="43137"/>
                    </a:srgbClr>
                  </a:outerShdw>
                </a:effectLst>
              </a:rPr>
              <a:t>several aspects of the text:</a:t>
            </a:r>
          </a:p>
          <a:p>
            <a:r>
              <a:rPr lang="en-US" sz="1200" b="0" i="0" baseline="0" dirty="0" smtClean="0">
                <a:effectLst>
                  <a:outerShdw blurRad="38100" dist="38100" dir="2700000" algn="tl">
                    <a:srgbClr val="000000">
                      <a:alpha val="43137"/>
                    </a:srgbClr>
                  </a:outerShdw>
                </a:effectLst>
              </a:rPr>
              <a:t>			The Historical, grammatical, cultural nature and context of the passage…</a:t>
            </a:r>
          </a:p>
          <a:p>
            <a:r>
              <a:rPr lang="en-US" sz="1200" b="0" i="0" baseline="0" dirty="0" smtClean="0">
                <a:effectLst>
                  <a:outerShdw blurRad="38100" dist="38100" dir="2700000" algn="tl">
                    <a:srgbClr val="000000">
                      <a:alpha val="43137"/>
                    </a:srgbClr>
                  </a:outerShdw>
                </a:effectLst>
              </a:rPr>
              <a:t>				This enables the reader to understand what the original writer meant to say.</a:t>
            </a:r>
            <a:endParaRPr lang="en-US" sz="1200" b="1" i="0"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93FA0767-2BF7-4398-8774-DDF337EA58A9}" type="slidenum">
              <a:rPr lang="en-US" smtClean="0"/>
              <a:t>19</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Warm up-Review Memory verse:</a:t>
            </a:r>
          </a:p>
          <a:p>
            <a:pPr marL="742950" lvl="1" indent="-285750">
              <a:buAutoNum type="romanUcPeriod"/>
            </a:pPr>
            <a:r>
              <a:rPr lang="en-US" baseline="0" dirty="0" smtClean="0"/>
              <a:t>&lt;ask volunteers if they can recite last weeks verse&gt;</a:t>
            </a:r>
          </a:p>
          <a:p>
            <a:pPr marL="742950" lvl="1" indent="-285750">
              <a:buAutoNum type="romanUcPeriod"/>
            </a:pPr>
            <a:r>
              <a:rPr lang="en-US" baseline="0" dirty="0" smtClean="0"/>
              <a:t>&lt;Ask volunteers to recite this weeks verse&gt;</a:t>
            </a:r>
          </a:p>
        </p:txBody>
      </p:sp>
      <p:sp>
        <p:nvSpPr>
          <p:cNvPr id="4" name="Slide Number Placeholder 3"/>
          <p:cNvSpPr>
            <a:spLocks noGrp="1"/>
          </p:cNvSpPr>
          <p:nvPr>
            <p:ph type="sldNum" sz="quarter" idx="10"/>
          </p:nvPr>
        </p:nvSpPr>
        <p:spPr/>
        <p:txBody>
          <a:bodyPr/>
          <a:lstStyle/>
          <a:p>
            <a:fld id="{93FA0767-2BF7-4398-8774-DDF337EA58A9}" type="slidenum">
              <a:rPr lang="en-US" smtClean="0"/>
              <a:t>2</a:t>
            </a:fld>
            <a:endParaRPr lang="en-US"/>
          </a:p>
        </p:txBody>
      </p:sp>
    </p:spTree>
    <p:extLst>
      <p:ext uri="{BB962C8B-B14F-4D97-AF65-F5344CB8AC3E}">
        <p14:creationId xmlns:p14="http://schemas.microsoft.com/office/powerpoint/2010/main" val="225195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a:t>
            </a:r>
            <a:r>
              <a:rPr lang="en-US" baseline="0" dirty="0" smtClean="0"/>
              <a:t> 1: </a:t>
            </a:r>
            <a:r>
              <a:rPr lang="en-US" dirty="0" smtClean="0"/>
              <a:t>Preparation-</a:t>
            </a:r>
          </a:p>
          <a:p>
            <a:r>
              <a:rPr lang="en-US" dirty="0" smtClean="0"/>
              <a:t>	REVIEW: Section III, A, in your lesson</a:t>
            </a:r>
          </a:p>
          <a:p>
            <a:r>
              <a:rPr lang="en-US" dirty="0" smtClean="0"/>
              <a:t>	</a:t>
            </a:r>
          </a:p>
          <a:p>
            <a:r>
              <a:rPr lang="en-US" dirty="0" smtClean="0"/>
              <a:t>	&lt;EMPHASIZE&gt;</a:t>
            </a:r>
            <a:r>
              <a:rPr lang="en-US" baseline="0" dirty="0" smtClean="0"/>
              <a:t> Confession 1 John 1:9</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20</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&lt;ASK&gt;</a:t>
            </a:r>
            <a:r>
              <a:rPr lang="en-US" b="0" baseline="0" dirty="0" smtClean="0"/>
              <a:t> Q: How are we to approach the Word of God?</a:t>
            </a:r>
          </a:p>
          <a:p>
            <a:r>
              <a:rPr lang="en-US" b="0" baseline="0" dirty="0" smtClean="0"/>
              <a:t>	A: In Purity and Humility</a:t>
            </a:r>
            <a:endParaRPr lang="en-US" b="1"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21</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a:t>
            </a:r>
            <a:r>
              <a:rPr lang="en-US" baseline="0" dirty="0" smtClean="0"/>
              <a:t> 1: </a:t>
            </a:r>
            <a:r>
              <a:rPr lang="en-US" dirty="0" smtClean="0"/>
              <a:t>Preparation-</a:t>
            </a:r>
          </a:p>
          <a:p>
            <a:r>
              <a:rPr lang="en-US" dirty="0" smtClean="0"/>
              <a:t>	LOOKIN</a:t>
            </a:r>
            <a:r>
              <a:rPr lang="en-US" baseline="0" dirty="0" smtClean="0"/>
              <a:t> AT</a:t>
            </a:r>
            <a:r>
              <a:rPr lang="en-US" dirty="0" smtClean="0"/>
              <a:t>: Section III, A, 2</a:t>
            </a:r>
          </a:p>
          <a:p>
            <a:r>
              <a:rPr lang="en-US" dirty="0" smtClean="0"/>
              <a:t>	</a:t>
            </a:r>
          </a:p>
          <a:p>
            <a:r>
              <a:rPr lang="en-US" dirty="0" smtClean="0"/>
              <a:t>	Is</a:t>
            </a:r>
            <a:r>
              <a:rPr lang="en-US" baseline="0" dirty="0" smtClean="0"/>
              <a:t> there a need for us to pray for understanding?</a:t>
            </a: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22</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a:t>
            </a:r>
            <a:r>
              <a:rPr lang="en-US" baseline="0" dirty="0" smtClean="0"/>
              <a:t> 2: </a:t>
            </a:r>
            <a:r>
              <a:rPr lang="en-US" dirty="0" smtClean="0"/>
              <a:t>Observation</a:t>
            </a:r>
          </a:p>
          <a:p>
            <a:r>
              <a:rPr lang="en-US" dirty="0" smtClean="0"/>
              <a:t>	Q: What is observation?</a:t>
            </a:r>
          </a:p>
          <a:p>
            <a:r>
              <a:rPr lang="en-US" dirty="0" smtClean="0"/>
              <a:t>		What</a:t>
            </a:r>
            <a:r>
              <a:rPr lang="en-US" baseline="0" dirty="0" smtClean="0"/>
              <a:t> type of observations questions can you ask?</a:t>
            </a:r>
          </a:p>
          <a:p>
            <a:r>
              <a:rPr lang="en-US" baseline="0" dirty="0" smtClean="0"/>
              <a:t>	&lt;Say&gt; Simply write down questions on what you are studying and then find the answers</a:t>
            </a:r>
          </a:p>
          <a:p>
            <a:r>
              <a:rPr lang="en-US" baseline="0" dirty="0" smtClean="0"/>
              <a:t>	</a:t>
            </a:r>
          </a:p>
          <a:p>
            <a:r>
              <a:rPr lang="en-US" baseline="0" dirty="0" smtClean="0"/>
              <a:t>	On your worksheet Section III, B, 2… Q: what are some things you can look for in a passage?</a:t>
            </a:r>
          </a:p>
          <a:p>
            <a:r>
              <a:rPr lang="en-US" baseline="0" dirty="0" smtClean="0"/>
              <a:t>		</a:t>
            </a:r>
          </a:p>
          <a:p>
            <a:r>
              <a:rPr lang="en-US" baseline="0" dirty="0" smtClean="0"/>
              <a:t>		&lt;Say&gt; Bible study starts with asking questions then finding answers!</a:t>
            </a:r>
            <a:endParaRPr lang="en-US"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23</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a:t>
            </a:r>
            <a:r>
              <a:rPr lang="en-US" baseline="0" dirty="0" smtClean="0"/>
              <a:t> 3: </a:t>
            </a:r>
            <a:r>
              <a:rPr lang="en-US" dirty="0" smtClean="0"/>
              <a:t>Interpretation</a:t>
            </a:r>
          </a:p>
          <a:p>
            <a:r>
              <a:rPr lang="en-US" dirty="0" smtClean="0"/>
              <a:t>	</a:t>
            </a:r>
            <a:r>
              <a:rPr lang="en-US" b="1" dirty="0" smtClean="0"/>
              <a:t>&lt;First&gt;</a:t>
            </a:r>
            <a:r>
              <a:rPr lang="en-US" b="1" baseline="0" dirty="0" smtClean="0"/>
              <a:t> </a:t>
            </a:r>
            <a:r>
              <a:rPr lang="en-US" b="0" baseline="0" dirty="0" smtClean="0"/>
              <a:t>review the info in the lesson III, C</a:t>
            </a:r>
          </a:p>
          <a:p>
            <a:r>
              <a:rPr lang="en-US" b="0" baseline="0" dirty="0" smtClean="0"/>
              <a:t>	</a:t>
            </a:r>
          </a:p>
          <a:p>
            <a:r>
              <a:rPr lang="en-US" b="0" baseline="0" dirty="0" smtClean="0"/>
              <a:t>	</a:t>
            </a:r>
            <a:r>
              <a:rPr lang="en-US" b="1" baseline="0" dirty="0" smtClean="0"/>
              <a:t>&lt;ASK&gt; </a:t>
            </a:r>
            <a:r>
              <a:rPr lang="en-US" b="0" baseline="0" dirty="0" smtClean="0"/>
              <a:t> </a:t>
            </a:r>
            <a:r>
              <a:rPr lang="en-US" b="0" i="1" baseline="0" dirty="0" smtClean="0"/>
              <a:t>How would finding other passages in the Bible that talk about the same subject as the passage at hand help in your interpretation of a verse?</a:t>
            </a:r>
          </a:p>
          <a:p>
            <a:endParaRPr lang="en-US" b="0" i="1" baseline="0" dirty="0" smtClean="0"/>
          </a:p>
          <a:p>
            <a:r>
              <a:rPr lang="en-US" b="0" i="1" baseline="0" dirty="0" smtClean="0"/>
              <a:t>	</a:t>
            </a:r>
            <a:r>
              <a:rPr lang="en-US" b="1" i="1" baseline="0" dirty="0" smtClean="0"/>
              <a:t>&lt;ASK&gt; </a:t>
            </a:r>
            <a:r>
              <a:rPr lang="en-US" b="0" i="1" baseline="0" dirty="0" smtClean="0"/>
              <a:t> Why have believers always said that the best commentary on the Bible is the Bible itself?</a:t>
            </a:r>
          </a:p>
          <a:p>
            <a:endParaRPr lang="en-US" b="0" i="1" baseline="0" dirty="0" smtClean="0"/>
          </a:p>
          <a:p>
            <a:r>
              <a:rPr lang="en-US" b="1" i="1" baseline="0" dirty="0" smtClean="0"/>
              <a:t>&lt;REVIEW BIBLE STUDY TOOLS&gt;</a:t>
            </a:r>
            <a:endParaRPr lang="en-US" b="1"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24</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a:t>
            </a:r>
            <a:r>
              <a:rPr lang="en-US" baseline="0" dirty="0" smtClean="0"/>
              <a:t> 4: Application</a:t>
            </a:r>
          </a:p>
          <a:p>
            <a:endParaRPr lang="en-US" b="1" baseline="0" dirty="0" smtClean="0"/>
          </a:p>
          <a:p>
            <a:r>
              <a:rPr lang="en-US" b="1" baseline="0" dirty="0" smtClean="0"/>
              <a:t>	&lt;ASK&gt; </a:t>
            </a:r>
            <a:r>
              <a:rPr lang="en-US" b="0" baseline="0" dirty="0" smtClean="0"/>
              <a:t> </a:t>
            </a:r>
            <a:r>
              <a:rPr lang="en-US" b="0" i="1" baseline="0" dirty="0" smtClean="0"/>
              <a:t>What does it mean to put on the SPECS as part of Bible study?</a:t>
            </a:r>
          </a:p>
          <a:p>
            <a:r>
              <a:rPr lang="en-US" b="0" i="1" baseline="0" dirty="0" smtClean="0"/>
              <a:t>		How should one looking into God’s Word affect the way we look at our lives?</a:t>
            </a:r>
            <a:endParaRPr lang="en-US" b="1"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25</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a:t>
            </a:r>
            <a:r>
              <a:rPr lang="en-US" baseline="0" dirty="0" smtClean="0"/>
              <a:t> 5: Repetition</a:t>
            </a:r>
          </a:p>
          <a:p>
            <a:endParaRPr lang="en-US" b="1" baseline="0" dirty="0" smtClean="0"/>
          </a:p>
          <a:p>
            <a:r>
              <a:rPr lang="en-US" b="1" baseline="0" dirty="0" smtClean="0"/>
              <a:t>	&lt;ASK&gt; Q:</a:t>
            </a:r>
            <a:r>
              <a:rPr lang="en-US" b="0" i="1" baseline="0" dirty="0" smtClean="0"/>
              <a:t>Why is studying a verse a repetitious process?  </a:t>
            </a:r>
          </a:p>
          <a:p>
            <a:endParaRPr lang="en-US" b="0" i="1" baseline="0" dirty="0" smtClean="0"/>
          </a:p>
          <a:p>
            <a:r>
              <a:rPr lang="en-US" b="0" i="1" baseline="0" dirty="0" smtClean="0"/>
              <a:t>		</a:t>
            </a:r>
            <a:r>
              <a:rPr lang="en-US" b="1" i="0" baseline="0" dirty="0" smtClean="0"/>
              <a:t>A: </a:t>
            </a:r>
            <a:r>
              <a:rPr lang="en-US" b="0" i="0" baseline="0" dirty="0" smtClean="0"/>
              <a:t>One pass through a passage– Observing, interpreting, and applying – is not enough.</a:t>
            </a:r>
          </a:p>
          <a:p>
            <a:r>
              <a:rPr lang="en-US" b="0" i="0" baseline="0" dirty="0" smtClean="0"/>
              <a:t>			</a:t>
            </a:r>
          </a:p>
          <a:p>
            <a:r>
              <a:rPr lang="en-US" b="0" i="0" baseline="0" dirty="0" smtClean="0"/>
              <a:t>			This process needs to be repeated, over and over, </a:t>
            </a:r>
          </a:p>
          <a:p>
            <a:r>
              <a:rPr lang="en-US" b="0" i="0" baseline="0" dirty="0" smtClean="0"/>
              <a:t>				until the deeper meaning of the passage is opened to you.</a:t>
            </a:r>
            <a:endParaRPr lang="en-US" b="0" i="1" baseline="0" dirty="0" smtClean="0"/>
          </a:p>
          <a:p>
            <a:endParaRPr lang="en-US" b="1"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26</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baseline="0" dirty="0" smtClean="0"/>
              <a:t>&lt;</a:t>
            </a:r>
            <a:r>
              <a:rPr lang="en-US" b="1" i="0" baseline="0" dirty="0" smtClean="0"/>
              <a:t>&lt;Say&gt; </a:t>
            </a:r>
            <a:r>
              <a:rPr lang="en-US" b="0" i="0" baseline="0" dirty="0" smtClean="0"/>
              <a:t> Turn to Section IV in your worksheets…</a:t>
            </a:r>
          </a:p>
          <a:p>
            <a:r>
              <a:rPr lang="en-US" b="0" i="0" baseline="0" dirty="0" smtClean="0"/>
              <a:t>	We are going to share the different observations, interpretive questions, and interpretations you noted about this verse 		(Matthew 6:33)</a:t>
            </a:r>
          </a:p>
          <a:p>
            <a:endParaRPr lang="en-US" b="0" i="0" baseline="0" dirty="0" smtClean="0"/>
          </a:p>
          <a:p>
            <a:r>
              <a:rPr lang="en-US" b="0" i="0" baseline="0" dirty="0" smtClean="0"/>
              <a:t>	(Each time, ask the rest of the group if others saw that point.  Make sure that the observations made are truly in the passage 		and not read into it)</a:t>
            </a:r>
          </a:p>
          <a:p>
            <a:endParaRPr lang="en-US" b="0" i="0" baseline="0" dirty="0" smtClean="0"/>
          </a:p>
          <a:p>
            <a:r>
              <a:rPr lang="en-US" b="0" i="0" baseline="0" dirty="0" smtClean="0"/>
              <a:t>	</a:t>
            </a:r>
            <a:r>
              <a:rPr lang="en-US" b="1" i="0" baseline="0" dirty="0" smtClean="0"/>
              <a:t>&lt;SAY&gt;</a:t>
            </a:r>
            <a:r>
              <a:rPr lang="en-US" b="0" i="0" baseline="0" dirty="0" smtClean="0"/>
              <a:t> will anyone share your applications from this exercise?</a:t>
            </a:r>
          </a:p>
          <a:p>
            <a:endParaRPr lang="en-US" b="0" i="0" baseline="0" dirty="0" smtClean="0"/>
          </a:p>
          <a:p>
            <a:r>
              <a:rPr lang="en-US" b="0" i="0" baseline="0" dirty="0" smtClean="0"/>
              <a:t>	</a:t>
            </a:r>
            <a:r>
              <a:rPr lang="en-US" b="1" i="0" baseline="0" dirty="0" smtClean="0"/>
              <a:t>&lt;SAY&gt;  </a:t>
            </a:r>
            <a:r>
              <a:rPr lang="en-US" b="0" i="0" baseline="0" dirty="0" smtClean="0"/>
              <a:t>We must note that while interpretations of a passage should be uniform, there can be many personal or general 		applications of the truth in a passage.</a:t>
            </a:r>
            <a:endParaRPr lang="en-US" b="0" i="1" baseline="0" dirty="0" smtClean="0"/>
          </a:p>
          <a:p>
            <a:endParaRPr lang="en-US" b="1"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27</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baseline="0" dirty="0" smtClean="0"/>
              <a:t>&lt;</a:t>
            </a:r>
            <a:r>
              <a:rPr lang="en-US" b="1" i="0" baseline="0" dirty="0" smtClean="0"/>
              <a:t>&lt;ASK&gt; </a:t>
            </a:r>
            <a:r>
              <a:rPr lang="en-US" b="0" i="0" baseline="0" dirty="0" smtClean="0"/>
              <a:t>Did filling out a chart like this reveal anything about your personal priorities?</a:t>
            </a:r>
          </a:p>
          <a:p>
            <a:r>
              <a:rPr lang="en-US" b="0" i="0" baseline="0" dirty="0" smtClean="0"/>
              <a:t>		</a:t>
            </a:r>
          </a:p>
          <a:p>
            <a:r>
              <a:rPr lang="en-US" b="0" i="0" baseline="0" dirty="0" smtClean="0"/>
              <a:t>	This chart functions like an accountability partner.</a:t>
            </a:r>
          </a:p>
          <a:p>
            <a:endParaRPr lang="en-US" b="0" i="0" baseline="0" dirty="0" smtClean="0"/>
          </a:p>
          <a:p>
            <a:r>
              <a:rPr lang="en-US" b="0" i="0" baseline="0" dirty="0" smtClean="0"/>
              <a:t>	</a:t>
            </a:r>
            <a:r>
              <a:rPr lang="en-US" b="1" i="0" baseline="0" dirty="0" smtClean="0"/>
              <a:t>&lt;ASK&gt; </a:t>
            </a:r>
            <a:r>
              <a:rPr lang="en-US" b="0" i="0" baseline="0" dirty="0" smtClean="0"/>
              <a:t>Would anyone want to share how they plan to change their Bible Study habits as a result </a:t>
            </a:r>
            <a:r>
              <a:rPr lang="en-US" b="0" i="0" baseline="0" smtClean="0"/>
              <a:t>of this lesson?</a:t>
            </a:r>
            <a:endParaRPr lang="en-US" b="1"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28</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II.</a:t>
            </a:r>
            <a:r>
              <a:rPr lang="en-US" baseline="0" dirty="0" smtClean="0"/>
              <a:t> Define two words:</a:t>
            </a:r>
          </a:p>
          <a:p>
            <a:endParaRPr lang="en-US" baseline="0" dirty="0" smtClean="0"/>
          </a:p>
          <a:p>
            <a:r>
              <a:rPr lang="en-US" sz="4000" dirty="0" smtClean="0"/>
              <a:t>	Diligence-</a:t>
            </a:r>
            <a:r>
              <a:rPr lang="en-US" sz="4000" baseline="0" dirty="0" smtClean="0"/>
              <a:t> </a:t>
            </a:r>
            <a:r>
              <a:rPr lang="en-US" sz="3600" dirty="0" smtClean="0"/>
              <a:t>careful and persistent work or effort.</a:t>
            </a:r>
          </a:p>
          <a:p>
            <a:endParaRPr lang="en-US" sz="3600" dirty="0" smtClean="0"/>
          </a:p>
          <a:p>
            <a:r>
              <a:rPr lang="en-US" sz="4000" dirty="0" smtClean="0"/>
              <a:t>	Accurately-</a:t>
            </a:r>
            <a:r>
              <a:rPr lang="en-US" sz="4000" baseline="0" dirty="0" smtClean="0"/>
              <a:t>  </a:t>
            </a:r>
            <a:r>
              <a:rPr lang="en-US" sz="3600" dirty="0" smtClean="0"/>
              <a:t>free from error or defect; precise; exact</a:t>
            </a:r>
          </a:p>
          <a:p>
            <a:r>
              <a:rPr lang="en-US" sz="3600" dirty="0" smtClean="0"/>
              <a:t>	</a:t>
            </a:r>
          </a:p>
          <a:p>
            <a:r>
              <a:rPr lang="en-US" sz="3600" dirty="0" smtClean="0"/>
              <a:t>	&lt;Say:&gt; To handle God’s Word accurately is not and easy task; it takes work, but it is commanded</a:t>
            </a:r>
            <a:r>
              <a:rPr lang="en-US" sz="3600" baseline="0" dirty="0" smtClean="0"/>
              <a:t> by God. </a:t>
            </a:r>
          </a:p>
          <a:p>
            <a:r>
              <a:rPr lang="en-US" sz="3600" baseline="0" dirty="0" smtClean="0"/>
              <a:t>	            To handle the Scripture accurately means to  “Cut it straight,” finding the true meaning.</a:t>
            </a:r>
            <a:endParaRPr lang="en-US" sz="360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3</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What are the 5 ways to know the Bible and why are these important?</a:t>
            </a:r>
          </a:p>
          <a:p>
            <a:pPr lvl="1" algn="l"/>
            <a:r>
              <a:rPr lang="en-US" sz="1200" dirty="0" smtClean="0"/>
              <a:t>1. Hear it</a:t>
            </a:r>
          </a:p>
          <a:p>
            <a:pPr lvl="1" algn="l"/>
            <a:r>
              <a:rPr lang="en-US" sz="1200" dirty="0" smtClean="0"/>
              <a:t>2. Read it</a:t>
            </a:r>
          </a:p>
          <a:p>
            <a:pPr lvl="1" algn="l"/>
            <a:r>
              <a:rPr lang="en-US" sz="1200" dirty="0" smtClean="0"/>
              <a:t>3. Study it</a:t>
            </a:r>
          </a:p>
          <a:p>
            <a:pPr lvl="1" algn="l"/>
            <a:r>
              <a:rPr lang="en-US" sz="1200" dirty="0" smtClean="0"/>
              <a:t>4. Memorize it</a:t>
            </a:r>
          </a:p>
          <a:p>
            <a:pPr lvl="1" algn="l"/>
            <a:r>
              <a:rPr lang="en-US" sz="1200" dirty="0" smtClean="0"/>
              <a:t>5. Meditate on it</a:t>
            </a:r>
          </a:p>
          <a:p>
            <a:pPr marL="742950" lvl="1" indent="-285750" algn="l">
              <a:buAutoNum type="romanUcPeriod"/>
            </a:pP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4</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&lt;ASK&gt;</a:t>
            </a:r>
            <a:r>
              <a:rPr lang="en-US" baseline="0" dirty="0" smtClean="0"/>
              <a:t> </a:t>
            </a:r>
            <a:r>
              <a:rPr lang="en-US" dirty="0" smtClean="0"/>
              <a:t>Why Should</a:t>
            </a:r>
            <a:r>
              <a:rPr lang="en-US" baseline="0" dirty="0" smtClean="0"/>
              <a:t> we study the Bible?  (Look at your worksheets in Section I)</a:t>
            </a:r>
          </a:p>
          <a:p>
            <a:r>
              <a:rPr lang="en-US" baseline="0" dirty="0" smtClean="0"/>
              <a:t>	*To prepare yourself for service (1 Peter 3:15; 1 Timothy 4:6)</a:t>
            </a:r>
          </a:p>
          <a:p>
            <a:r>
              <a:rPr lang="en-US" baseline="0" dirty="0" smtClean="0"/>
              <a:t>	*To sanctify our lives (John 17:17; 1 Peter 1:14-19)</a:t>
            </a:r>
          </a:p>
          <a:p>
            <a:r>
              <a:rPr lang="en-US" baseline="0" dirty="0" smtClean="0"/>
              <a:t>	*It is God’s will that we dwell on the Word and obey it (Joshua 1:8; Colossians 3:16)</a:t>
            </a:r>
          </a:p>
          <a:p>
            <a:r>
              <a:rPr lang="en-US" baseline="0" dirty="0" smtClean="0"/>
              <a:t>	*Understanding Scripture helps Christians know God more deeply (John 5:39; Prov. 2:1,5; 1 John 2:14)</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5</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dirty="0" smtClean="0"/>
              <a:t>Q: Why do we study Scripture:</a:t>
            </a:r>
          </a:p>
          <a:p>
            <a:pPr marL="0" indent="0" algn="l">
              <a:buNone/>
            </a:pPr>
            <a:r>
              <a:rPr lang="en-US" sz="1200" dirty="0" smtClean="0"/>
              <a:t>A: Because it is Sufficient!</a:t>
            </a:r>
          </a:p>
          <a:p>
            <a:pPr marL="0" indent="0" algn="l">
              <a:buNone/>
            </a:pPr>
            <a:r>
              <a:rPr lang="en-US" sz="1200" dirty="0" smtClean="0"/>
              <a:t>	Can</a:t>
            </a:r>
            <a:r>
              <a:rPr lang="en-US" sz="1200" baseline="0" dirty="0" smtClean="0"/>
              <a:t> anyone cite, </a:t>
            </a:r>
            <a:r>
              <a:rPr lang="en-US" sz="1200" dirty="0" smtClean="0"/>
              <a:t>2 Timothy 3:16?</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6</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7</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&lt;SAY&gt; So,</a:t>
            </a:r>
            <a:r>
              <a:rPr lang="en-US" baseline="0" dirty="0" smtClean="0"/>
              <a:t> HOW do we know the Bible?</a:t>
            </a:r>
          </a:p>
          <a:p>
            <a:r>
              <a:rPr lang="en-US" baseline="0" dirty="0" smtClean="0"/>
              <a:t>	A. HEAR IT:  (Why do we have to hear it?)</a:t>
            </a:r>
          </a:p>
          <a:p>
            <a:r>
              <a:rPr lang="en-US" baseline="0" dirty="0" smtClean="0"/>
              <a:t>		Q: (Is this more than just reading it on our own?) </a:t>
            </a:r>
          </a:p>
          <a:p>
            <a:r>
              <a:rPr lang="en-US" baseline="0" dirty="0" smtClean="0"/>
              <a:t>			A: Yes, There is a need for us to hear God’s Word Read in Public </a:t>
            </a:r>
          </a:p>
          <a:p>
            <a:r>
              <a:rPr lang="en-US" baseline="0" dirty="0" smtClean="0"/>
              <a:t>				1 Timothy 4:13 says, </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8</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&lt;SAY&gt; So,</a:t>
            </a:r>
            <a:r>
              <a:rPr lang="en-US" baseline="0" dirty="0" smtClean="0"/>
              <a:t> HOW do we know the Bible?</a:t>
            </a:r>
          </a:p>
          <a:p>
            <a:r>
              <a:rPr lang="en-US" baseline="0" dirty="0" smtClean="0"/>
              <a:t>	A. HEAR IT:  ALSO</a:t>
            </a:r>
          </a:p>
          <a:p>
            <a:r>
              <a:rPr lang="en-US" baseline="0" dirty="0" smtClean="0"/>
              <a:t>		There is a need to hear the Preaching of Scripture: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2 Timothy 4:1-2 says</a:t>
            </a:r>
            <a:r>
              <a:rPr lang="en-US" i="1" baseline="0" dirty="0" smtClean="0"/>
              <a:t>,</a:t>
            </a:r>
            <a:r>
              <a:rPr lang="en-US" sz="1200" i="1" dirty="0" smtClean="0"/>
              <a:t> “I solemnly charge you in the presence of God and of Christ Jesus, who is to judge the living and the dead, and by His appearing and His kingdom: preach the word; be ready in season and out of season; reprove, rebuke, exhort, with great patience and instruction.”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		WHAT</a:t>
            </a:r>
            <a:r>
              <a:rPr lang="en-US" sz="1200" baseline="0" dirty="0" smtClean="0"/>
              <a:t> THIS IS NOT… this is not preaching man’s OPINIONS or CULTURAL trends!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		NOTE: it is also important to hear the Word preached on a regular basis.</a:t>
            </a:r>
            <a:endParaRPr lang="en-US" sz="1200" dirty="0" smtClean="0"/>
          </a:p>
          <a:p>
            <a:endParaRPr lang="en-US" baseline="0" dirty="0" smtClean="0"/>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9</a:t>
            </a:fld>
            <a:endParaRPr lang="en-US"/>
          </a:p>
        </p:txBody>
      </p:sp>
    </p:spTree>
    <p:extLst>
      <p:ext uri="{BB962C8B-B14F-4D97-AF65-F5344CB8AC3E}">
        <p14:creationId xmlns:p14="http://schemas.microsoft.com/office/powerpoint/2010/main" val="179955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22858"/>
            <a:ext cx="9067800" cy="5166955"/>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D8BD707-D9CF-40AE-B4C6-C98DA3205C09}"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3" name="Rectangle 112"/>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1543050"/>
            <a:ext cx="4801394" cy="2115741"/>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2" y="-22859"/>
            <a:ext cx="9067799" cy="363474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3233376"/>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3290526"/>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4603785"/>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3347676"/>
            <a:ext cx="8305800" cy="85725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8/5/2014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7" name="Rectangle 36"/>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426464"/>
            <a:ext cx="2377440" cy="10287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3" name="Rectangle 32"/>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428750"/>
            <a:ext cx="2377440" cy="10287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02870"/>
            <a:ext cx="8869680" cy="493776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34306"/>
            <a:ext cx="2133600" cy="273844"/>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8/5/2014</a:t>
            </a:fld>
            <a:endParaRPr lang="en-US"/>
          </a:p>
        </p:txBody>
      </p:sp>
      <p:sp>
        <p:nvSpPr>
          <p:cNvPr id="5" name="Footer Placeholder 4"/>
          <p:cNvSpPr>
            <a:spLocks noGrp="1"/>
          </p:cNvSpPr>
          <p:nvPr>
            <p:ph type="ftr" sz="quarter" idx="3"/>
          </p:nvPr>
        </p:nvSpPr>
        <p:spPr>
          <a:xfrm>
            <a:off x="2831123" y="4734306"/>
            <a:ext cx="3481754" cy="273844"/>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4734306"/>
            <a:ext cx="2133600" cy="273844"/>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
        <p:nvSpPr>
          <p:cNvPr id="4" name="Title 1"/>
          <p:cNvSpPr txBox="1">
            <a:spLocks/>
          </p:cNvSpPr>
          <p:nvPr/>
        </p:nvSpPr>
        <p:spPr>
          <a:xfrm>
            <a:off x="685800" y="707231"/>
            <a:ext cx="7772400" cy="1102519"/>
          </a:xfrm>
          <a:prstGeom prst="rect">
            <a:avLst/>
          </a:prstGeom>
        </p:spPr>
        <p:txBody>
          <a:bodyPr vert="horz" lIns="91440" tIns="45720" rIns="91440" bIns="45720" rtlCol="0" anchor="b">
            <a:noAutofit/>
            <a:scene3d>
              <a:camera prst="orthographicFront"/>
              <a:lightRig rig="threePt" dir="t"/>
            </a:scene3d>
            <a:sp3d extrusionH="57150">
              <a:bevelT w="38100" h="38100"/>
            </a:sp3d>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en-US" sz="8000" dirty="0" smtClean="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rPr>
              <a:t>Heritage Basics</a:t>
            </a:r>
            <a:endParaRPr lang="en-US" sz="8000" dirty="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endParaRPr>
          </a:p>
        </p:txBody>
      </p:sp>
      <p:sp>
        <p:nvSpPr>
          <p:cNvPr id="5" name="Subtitle 2"/>
          <p:cNvSpPr txBox="1">
            <a:spLocks/>
          </p:cNvSpPr>
          <p:nvPr/>
        </p:nvSpPr>
        <p:spPr>
          <a:xfrm>
            <a:off x="457201" y="2714625"/>
            <a:ext cx="8229600" cy="1076325"/>
          </a:xfrm>
          <a:prstGeom prst="rect">
            <a:avLst/>
          </a:prstGeom>
          <a:scene3d>
            <a:camera prst="perspectiveAbove"/>
            <a:lightRig rig="glow" dir="t">
              <a:rot lat="0" lon="0" rev="13200000"/>
            </a:lightRig>
          </a:scene3d>
          <a:sp3d prstMaterial="dkEdge">
            <a:bevelT w="63500" h="50800" prst="relaxedInset"/>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ctr">
              <a:buNone/>
            </a:pPr>
            <a:r>
              <a:rPr lang="en-US"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Lesson 2: BIBLE Study</a:t>
            </a:r>
            <a:endParaRPr lang="en-US"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Tree>
    <p:extLst>
      <p:ext uri="{BB962C8B-B14F-4D97-AF65-F5344CB8AC3E}">
        <p14:creationId xmlns:p14="http://schemas.microsoft.com/office/powerpoint/2010/main" val="3418779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p:txBody>
          <a:bodyPr>
            <a:normAutofit/>
          </a:bodyPr>
          <a:lstStyle/>
          <a:p>
            <a:r>
              <a:rPr lang="en-US" sz="4000" dirty="0" smtClean="0"/>
              <a:t>Read it/Study it</a:t>
            </a:r>
          </a:p>
          <a:p>
            <a:pPr marL="0" indent="0">
              <a:buNone/>
            </a:pPr>
            <a:endParaRPr lang="en-US" sz="3600" dirty="0"/>
          </a:p>
        </p:txBody>
      </p:sp>
    </p:spTree>
    <p:extLst>
      <p:ext uri="{BB962C8B-B14F-4D97-AF65-F5344CB8AC3E}">
        <p14:creationId xmlns:p14="http://schemas.microsoft.com/office/powerpoint/2010/main" val="4175194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a:xfrm>
            <a:off x="457200" y="1200150"/>
            <a:ext cx="8229600" cy="3733799"/>
          </a:xfrm>
        </p:spPr>
        <p:txBody>
          <a:bodyPr>
            <a:normAutofit/>
          </a:bodyPr>
          <a:lstStyle/>
          <a:p>
            <a:r>
              <a:rPr lang="en-US" sz="4000" dirty="0" smtClean="0"/>
              <a:t>Memorize it</a:t>
            </a:r>
          </a:p>
          <a:p>
            <a:pPr lvl="1"/>
            <a:r>
              <a:rPr lang="en-US" sz="3200" b="1" dirty="0" smtClean="0"/>
              <a:t>Psalm 119:11 (</a:t>
            </a:r>
            <a:r>
              <a:rPr lang="en-US" sz="3200" b="1" dirty="0"/>
              <a:t>NASB)</a:t>
            </a:r>
          </a:p>
          <a:p>
            <a:pPr marL="0" indent="0" algn="ctr">
              <a:buNone/>
            </a:pPr>
            <a:r>
              <a:rPr lang="en-US" sz="4000" dirty="0" smtClean="0"/>
              <a:t>“Your </a:t>
            </a:r>
            <a:r>
              <a:rPr lang="en-US" sz="4000" dirty="0"/>
              <a:t>word I have treasured in my </a:t>
            </a:r>
            <a:r>
              <a:rPr lang="en-US" sz="4000" dirty="0" smtClean="0"/>
              <a:t>heart, That </a:t>
            </a:r>
            <a:r>
              <a:rPr lang="en-US" sz="4000" dirty="0"/>
              <a:t>I may not sin against You</a:t>
            </a:r>
            <a:r>
              <a:rPr lang="en-US" sz="4000" dirty="0" smtClean="0"/>
              <a:t>.”</a:t>
            </a:r>
            <a:endParaRPr lang="en-US" sz="4000" dirty="0"/>
          </a:p>
          <a:p>
            <a:endParaRPr lang="en-US" sz="3600" dirty="0"/>
          </a:p>
        </p:txBody>
      </p:sp>
    </p:spTree>
    <p:extLst>
      <p:ext uri="{BB962C8B-B14F-4D97-AF65-F5344CB8AC3E}">
        <p14:creationId xmlns:p14="http://schemas.microsoft.com/office/powerpoint/2010/main" val="202836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a:xfrm>
            <a:off x="457200" y="1200150"/>
            <a:ext cx="8229600" cy="3733799"/>
          </a:xfrm>
        </p:spPr>
        <p:txBody>
          <a:bodyPr>
            <a:normAutofit/>
          </a:bodyPr>
          <a:lstStyle/>
          <a:p>
            <a:r>
              <a:rPr lang="en-US" sz="4000" dirty="0" smtClean="0"/>
              <a:t>Meditate on it</a:t>
            </a:r>
            <a:endParaRPr lang="en-US" sz="4000" dirty="0"/>
          </a:p>
        </p:txBody>
      </p:sp>
    </p:spTree>
    <p:extLst>
      <p:ext uri="{BB962C8B-B14F-4D97-AF65-F5344CB8AC3E}">
        <p14:creationId xmlns:p14="http://schemas.microsoft.com/office/powerpoint/2010/main" val="3086104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304800" y="361950"/>
            <a:ext cx="8534400" cy="41910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800" b="1" dirty="0">
                <a:ln w="50800"/>
                <a:solidFill>
                  <a:schemeClr val="bg1">
                    <a:shade val="50000"/>
                  </a:schemeClr>
                </a:solidFill>
              </a:rPr>
              <a:t>Psalm </a:t>
            </a:r>
            <a:r>
              <a:rPr lang="en-US" sz="2800" b="1" dirty="0" smtClean="0">
                <a:ln w="50800"/>
                <a:solidFill>
                  <a:schemeClr val="bg1">
                    <a:shade val="50000"/>
                  </a:schemeClr>
                </a:solidFill>
              </a:rPr>
              <a:t>1:1-3 (</a:t>
            </a:r>
            <a:r>
              <a:rPr lang="en-US" sz="2800" b="1" dirty="0">
                <a:ln w="50800"/>
                <a:solidFill>
                  <a:schemeClr val="bg1">
                    <a:shade val="50000"/>
                  </a:schemeClr>
                </a:solidFill>
              </a:rPr>
              <a:t>NASB)</a:t>
            </a:r>
          </a:p>
          <a:p>
            <a:pPr marL="0" indent="0" algn="ctr">
              <a:buNone/>
            </a:pPr>
            <a:r>
              <a:rPr lang="en-US" sz="2800" b="1" dirty="0" smtClean="0">
                <a:ln w="50800"/>
                <a:solidFill>
                  <a:schemeClr val="bg1">
                    <a:shade val="50000"/>
                  </a:schemeClr>
                </a:solidFill>
              </a:rPr>
              <a:t>How </a:t>
            </a:r>
            <a:r>
              <a:rPr lang="en-US" sz="2800" b="1" dirty="0">
                <a:ln w="50800"/>
                <a:solidFill>
                  <a:schemeClr val="bg1">
                    <a:shade val="50000"/>
                  </a:schemeClr>
                </a:solidFill>
              </a:rPr>
              <a:t>blessed is the man who does not walk in the counsel of the </a:t>
            </a:r>
            <a:r>
              <a:rPr lang="en-US" sz="2800" b="1" dirty="0" smtClean="0">
                <a:ln w="50800"/>
                <a:solidFill>
                  <a:schemeClr val="bg1">
                    <a:shade val="50000"/>
                  </a:schemeClr>
                </a:solidFill>
              </a:rPr>
              <a:t>wicked, Nor </a:t>
            </a:r>
            <a:r>
              <a:rPr lang="en-US" sz="2800" b="1" dirty="0">
                <a:ln w="50800"/>
                <a:solidFill>
                  <a:schemeClr val="bg1">
                    <a:shade val="50000"/>
                  </a:schemeClr>
                </a:solidFill>
              </a:rPr>
              <a:t>stand in the </a:t>
            </a:r>
            <a:r>
              <a:rPr lang="en-US" sz="2800" b="1" dirty="0" smtClean="0">
                <a:ln w="50800"/>
                <a:solidFill>
                  <a:schemeClr val="bg1">
                    <a:shade val="50000"/>
                  </a:schemeClr>
                </a:solidFill>
              </a:rPr>
              <a:t>path </a:t>
            </a:r>
            <a:r>
              <a:rPr lang="en-US" sz="2800" b="1" dirty="0">
                <a:ln w="50800"/>
                <a:solidFill>
                  <a:schemeClr val="bg1">
                    <a:shade val="50000"/>
                  </a:schemeClr>
                </a:solidFill>
              </a:rPr>
              <a:t>of </a:t>
            </a:r>
            <a:r>
              <a:rPr lang="en-US" sz="2800" b="1" dirty="0" smtClean="0">
                <a:ln w="50800"/>
                <a:solidFill>
                  <a:schemeClr val="bg1">
                    <a:shade val="50000"/>
                  </a:schemeClr>
                </a:solidFill>
              </a:rPr>
              <a:t>sinners, Nor </a:t>
            </a:r>
            <a:r>
              <a:rPr lang="en-US" sz="2800" b="1" dirty="0">
                <a:ln w="50800"/>
                <a:solidFill>
                  <a:schemeClr val="bg1">
                    <a:shade val="50000"/>
                  </a:schemeClr>
                </a:solidFill>
              </a:rPr>
              <a:t>sit in the seat of </a:t>
            </a:r>
            <a:r>
              <a:rPr lang="en-US" sz="2800" b="1" dirty="0" smtClean="0">
                <a:ln w="50800"/>
                <a:solidFill>
                  <a:schemeClr val="bg1">
                    <a:shade val="50000"/>
                  </a:schemeClr>
                </a:solidFill>
              </a:rPr>
              <a:t>scoffers! But </a:t>
            </a:r>
            <a:r>
              <a:rPr lang="en-US" sz="2800" b="1" dirty="0">
                <a:ln w="50800"/>
                <a:solidFill>
                  <a:schemeClr val="bg1">
                    <a:shade val="50000"/>
                  </a:schemeClr>
                </a:solidFill>
              </a:rPr>
              <a:t>his delight is in the law of the </a:t>
            </a:r>
            <a:r>
              <a:rPr lang="en-US" sz="2800" b="1" dirty="0" smtClean="0">
                <a:ln w="50800"/>
                <a:solidFill>
                  <a:schemeClr val="bg1">
                    <a:shade val="50000"/>
                  </a:schemeClr>
                </a:solidFill>
              </a:rPr>
              <a:t>Lord, and </a:t>
            </a:r>
            <a:r>
              <a:rPr lang="en-US" sz="2800" b="1" dirty="0">
                <a:ln w="50800"/>
                <a:solidFill>
                  <a:schemeClr val="bg1">
                    <a:shade val="50000"/>
                  </a:schemeClr>
                </a:solidFill>
              </a:rPr>
              <a:t>in His law he meditates day and </a:t>
            </a:r>
            <a:r>
              <a:rPr lang="en-US" sz="2800" b="1" dirty="0" smtClean="0">
                <a:ln w="50800"/>
                <a:solidFill>
                  <a:schemeClr val="bg1">
                    <a:shade val="50000"/>
                  </a:schemeClr>
                </a:solidFill>
              </a:rPr>
              <a:t>night. He </a:t>
            </a:r>
            <a:r>
              <a:rPr lang="en-US" sz="2800" b="1" dirty="0">
                <a:ln w="50800"/>
                <a:solidFill>
                  <a:schemeClr val="bg1">
                    <a:shade val="50000"/>
                  </a:schemeClr>
                </a:solidFill>
              </a:rPr>
              <a:t>will be like a tree </a:t>
            </a:r>
            <a:r>
              <a:rPr lang="en-US" sz="2800" b="1" i="1" dirty="0">
                <a:ln w="50800"/>
                <a:solidFill>
                  <a:schemeClr val="bg1">
                    <a:shade val="50000"/>
                  </a:schemeClr>
                </a:solidFill>
              </a:rPr>
              <a:t>firmly</a:t>
            </a:r>
            <a:r>
              <a:rPr lang="en-US" sz="2800" b="1" dirty="0">
                <a:ln w="50800"/>
                <a:solidFill>
                  <a:schemeClr val="bg1">
                    <a:shade val="50000"/>
                  </a:schemeClr>
                </a:solidFill>
              </a:rPr>
              <a:t> planted by </a:t>
            </a:r>
            <a:r>
              <a:rPr lang="en-US" sz="2800" b="1" dirty="0" smtClean="0">
                <a:ln w="50800"/>
                <a:solidFill>
                  <a:schemeClr val="bg1">
                    <a:shade val="50000"/>
                  </a:schemeClr>
                </a:solidFill>
              </a:rPr>
              <a:t>streams </a:t>
            </a:r>
            <a:r>
              <a:rPr lang="en-US" sz="2800" b="1" dirty="0">
                <a:ln w="50800"/>
                <a:solidFill>
                  <a:schemeClr val="bg1">
                    <a:shade val="50000"/>
                  </a:schemeClr>
                </a:solidFill>
              </a:rPr>
              <a:t>of </a:t>
            </a:r>
            <a:r>
              <a:rPr lang="en-US" sz="2800" b="1" dirty="0" smtClean="0">
                <a:ln w="50800"/>
                <a:solidFill>
                  <a:schemeClr val="bg1">
                    <a:shade val="50000"/>
                  </a:schemeClr>
                </a:solidFill>
              </a:rPr>
              <a:t>water, which </a:t>
            </a:r>
            <a:r>
              <a:rPr lang="en-US" sz="2800" b="1" dirty="0">
                <a:ln w="50800"/>
                <a:solidFill>
                  <a:schemeClr val="bg1">
                    <a:shade val="50000"/>
                  </a:schemeClr>
                </a:solidFill>
              </a:rPr>
              <a:t>yields its fruit in its </a:t>
            </a:r>
            <a:r>
              <a:rPr lang="en-US" sz="2800" b="1" dirty="0" smtClean="0">
                <a:ln w="50800"/>
                <a:solidFill>
                  <a:schemeClr val="bg1">
                    <a:shade val="50000"/>
                  </a:schemeClr>
                </a:solidFill>
              </a:rPr>
              <a:t>season and its leaf </a:t>
            </a:r>
            <a:r>
              <a:rPr lang="en-US" sz="2800" b="1" dirty="0">
                <a:ln w="50800"/>
                <a:solidFill>
                  <a:schemeClr val="bg1">
                    <a:shade val="50000"/>
                  </a:schemeClr>
                </a:solidFill>
              </a:rPr>
              <a:t>does not </a:t>
            </a:r>
            <a:r>
              <a:rPr lang="en-US" sz="2800" b="1" dirty="0" smtClean="0">
                <a:ln w="50800"/>
                <a:solidFill>
                  <a:schemeClr val="bg1">
                    <a:shade val="50000"/>
                  </a:schemeClr>
                </a:solidFill>
              </a:rPr>
              <a:t>wither; and in </a:t>
            </a:r>
            <a:r>
              <a:rPr lang="en-US" sz="2800" b="1" dirty="0">
                <a:ln w="50800"/>
                <a:solidFill>
                  <a:schemeClr val="bg1">
                    <a:shade val="50000"/>
                  </a:schemeClr>
                </a:solidFill>
              </a:rPr>
              <a:t>whatever he does, he prospers.</a:t>
            </a:r>
          </a:p>
          <a:p>
            <a:pPr lvl="1"/>
            <a:endParaRPr lang="en-US" sz="3200" b="1" dirty="0" smtClean="0">
              <a:ln w="50800"/>
              <a:solidFill>
                <a:schemeClr val="bg1">
                  <a:shade val="50000"/>
                </a:schemeClr>
              </a:solidFill>
            </a:endParaRPr>
          </a:p>
        </p:txBody>
      </p:sp>
    </p:spTree>
    <p:extLst>
      <p:ext uri="{BB962C8B-B14F-4D97-AF65-F5344CB8AC3E}">
        <p14:creationId xmlns:p14="http://schemas.microsoft.com/office/powerpoint/2010/main" val="2389223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304800" y="361950"/>
            <a:ext cx="8534400" cy="388620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3200" b="1" dirty="0">
                <a:ln w="50800"/>
                <a:solidFill>
                  <a:schemeClr val="bg1">
                    <a:shade val="50000"/>
                  </a:schemeClr>
                </a:solidFill>
              </a:rPr>
              <a:t>Joshua </a:t>
            </a:r>
            <a:r>
              <a:rPr lang="en-US" sz="3200" b="1" dirty="0" smtClean="0">
                <a:ln w="50800"/>
                <a:solidFill>
                  <a:schemeClr val="bg1">
                    <a:shade val="50000"/>
                  </a:schemeClr>
                </a:solidFill>
              </a:rPr>
              <a:t>1:8 (</a:t>
            </a:r>
            <a:r>
              <a:rPr lang="en-US" sz="3200" b="1" dirty="0">
                <a:ln w="50800"/>
                <a:solidFill>
                  <a:schemeClr val="bg1">
                    <a:shade val="50000"/>
                  </a:schemeClr>
                </a:solidFill>
              </a:rPr>
              <a:t>NASB)</a:t>
            </a:r>
          </a:p>
          <a:p>
            <a:pPr marL="0" indent="0" algn="ctr">
              <a:buNone/>
            </a:pPr>
            <a:r>
              <a:rPr lang="en-US" sz="3200" b="1" dirty="0" smtClean="0">
                <a:ln w="50800"/>
                <a:solidFill>
                  <a:schemeClr val="bg1">
                    <a:shade val="50000"/>
                  </a:schemeClr>
                </a:solidFill>
              </a:rPr>
              <a:t>This </a:t>
            </a:r>
            <a:r>
              <a:rPr lang="en-US" sz="3200" b="1" dirty="0">
                <a:ln w="50800"/>
                <a:solidFill>
                  <a:schemeClr val="bg1">
                    <a:shade val="50000"/>
                  </a:schemeClr>
                </a:solidFill>
              </a:rPr>
              <a:t>book of the law shall not depart from your mouth, but you shall meditate on it day and night, so that you </a:t>
            </a:r>
            <a:r>
              <a:rPr lang="en-US" sz="3200" b="1" dirty="0" smtClean="0">
                <a:ln w="50800"/>
                <a:solidFill>
                  <a:schemeClr val="bg1">
                    <a:shade val="50000"/>
                  </a:schemeClr>
                </a:solidFill>
              </a:rPr>
              <a:t>may be careful </a:t>
            </a:r>
            <a:r>
              <a:rPr lang="en-US" sz="3200" b="1" dirty="0">
                <a:ln w="50800"/>
                <a:solidFill>
                  <a:schemeClr val="bg1">
                    <a:shade val="50000"/>
                  </a:schemeClr>
                </a:solidFill>
              </a:rPr>
              <a:t>to do according to all that is written in it; for then you will make your way prosperous, and then you will </a:t>
            </a:r>
            <a:r>
              <a:rPr lang="en-US" sz="3200" b="1" dirty="0" smtClean="0">
                <a:ln w="50800"/>
                <a:solidFill>
                  <a:schemeClr val="bg1">
                    <a:shade val="50000"/>
                  </a:schemeClr>
                </a:solidFill>
              </a:rPr>
              <a:t>have </a:t>
            </a:r>
            <a:r>
              <a:rPr lang="en-US" sz="3200" b="1" dirty="0">
                <a:ln w="50800"/>
                <a:solidFill>
                  <a:schemeClr val="bg1">
                    <a:shade val="50000"/>
                  </a:schemeClr>
                </a:solidFill>
              </a:rPr>
              <a:t>success. </a:t>
            </a:r>
          </a:p>
          <a:p>
            <a:pPr lvl="1"/>
            <a:endParaRPr lang="en-US" sz="3200" b="1" dirty="0" smtClean="0">
              <a:ln w="50800"/>
              <a:solidFill>
                <a:schemeClr val="bg1">
                  <a:shade val="50000"/>
                </a:schemeClr>
              </a:solidFill>
            </a:endParaRPr>
          </a:p>
        </p:txBody>
      </p:sp>
    </p:spTree>
    <p:extLst>
      <p:ext uri="{BB962C8B-B14F-4D97-AF65-F5344CB8AC3E}">
        <p14:creationId xmlns:p14="http://schemas.microsoft.com/office/powerpoint/2010/main" val="2389223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a:xfrm>
            <a:off x="457200" y="1200150"/>
            <a:ext cx="8229600" cy="3733799"/>
          </a:xfrm>
        </p:spPr>
        <p:txBody>
          <a:bodyPr>
            <a:normAutofit/>
          </a:bodyPr>
          <a:lstStyle/>
          <a:p>
            <a:r>
              <a:rPr lang="en-US" sz="4000" dirty="0" smtClean="0"/>
              <a:t>Meditate on it:</a:t>
            </a:r>
          </a:p>
          <a:p>
            <a:pPr lvl="1"/>
            <a:r>
              <a:rPr lang="en-US" sz="3600" dirty="0" smtClean="0"/>
              <a:t>Meditation is NOT…</a:t>
            </a:r>
            <a:endParaRPr lang="en-US" sz="3600" dirty="0"/>
          </a:p>
          <a:p>
            <a:endParaRPr lang="en-US" sz="4000" dirty="0"/>
          </a:p>
        </p:txBody>
      </p:sp>
      <p:pic>
        <p:nvPicPr>
          <p:cNvPr id="1026" name="Picture 2" descr="http://upload.wikimedia.org/wikipedia/commons/thumb/6/6e/Levitaatio.jpg/800px-Levitaatio.jpg"/>
          <p:cNvPicPr>
            <a:picLocks noChangeAspect="1" noChangeArrowheads="1"/>
          </p:cNvPicPr>
          <p:nvPr/>
        </p:nvPicPr>
        <p:blipFill rotWithShape="1">
          <a:blip r:embed="rId3">
            <a:extLst>
              <a:ext uri="{28A0092B-C50C-407E-A947-70E740481C1C}">
                <a14:useLocalDpi xmlns:a14="http://schemas.microsoft.com/office/drawing/2010/main" val="0"/>
              </a:ext>
            </a:extLst>
          </a:blip>
          <a:srcRect l="12652" r="21962" b="16378"/>
          <a:stretch/>
        </p:blipFill>
        <p:spPr bwMode="auto">
          <a:xfrm>
            <a:off x="2438400" y="895350"/>
            <a:ext cx="3889249" cy="372513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1490053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80">
                                          <p:stCondLst>
                                            <p:cond delay="0"/>
                                          </p:stCondLst>
                                        </p:cTn>
                                        <p:tgtEl>
                                          <p:spTgt spid="1026"/>
                                        </p:tgtEl>
                                      </p:cBhvr>
                                    </p:animEffect>
                                    <p:anim calcmode="lin" valueType="num">
                                      <p:cBhvr>
                                        <p:cTn id="1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23" dur="26">
                                          <p:stCondLst>
                                            <p:cond delay="650"/>
                                          </p:stCondLst>
                                        </p:cTn>
                                        <p:tgtEl>
                                          <p:spTgt spid="1026"/>
                                        </p:tgtEl>
                                      </p:cBhvr>
                                      <p:to x="100000" y="60000"/>
                                    </p:animScale>
                                    <p:animScale>
                                      <p:cBhvr>
                                        <p:cTn id="24" dur="166" decel="50000">
                                          <p:stCondLst>
                                            <p:cond delay="676"/>
                                          </p:stCondLst>
                                        </p:cTn>
                                        <p:tgtEl>
                                          <p:spTgt spid="1026"/>
                                        </p:tgtEl>
                                      </p:cBhvr>
                                      <p:to x="100000" y="100000"/>
                                    </p:animScale>
                                    <p:animScale>
                                      <p:cBhvr>
                                        <p:cTn id="25" dur="26">
                                          <p:stCondLst>
                                            <p:cond delay="1312"/>
                                          </p:stCondLst>
                                        </p:cTn>
                                        <p:tgtEl>
                                          <p:spTgt spid="1026"/>
                                        </p:tgtEl>
                                      </p:cBhvr>
                                      <p:to x="100000" y="80000"/>
                                    </p:animScale>
                                    <p:animScale>
                                      <p:cBhvr>
                                        <p:cTn id="26" dur="166" decel="50000">
                                          <p:stCondLst>
                                            <p:cond delay="1338"/>
                                          </p:stCondLst>
                                        </p:cTn>
                                        <p:tgtEl>
                                          <p:spTgt spid="1026"/>
                                        </p:tgtEl>
                                      </p:cBhvr>
                                      <p:to x="100000" y="100000"/>
                                    </p:animScale>
                                    <p:animScale>
                                      <p:cBhvr>
                                        <p:cTn id="27" dur="26">
                                          <p:stCondLst>
                                            <p:cond delay="1642"/>
                                          </p:stCondLst>
                                        </p:cTn>
                                        <p:tgtEl>
                                          <p:spTgt spid="1026"/>
                                        </p:tgtEl>
                                      </p:cBhvr>
                                      <p:to x="100000" y="90000"/>
                                    </p:animScale>
                                    <p:animScale>
                                      <p:cBhvr>
                                        <p:cTn id="28" dur="166" decel="50000">
                                          <p:stCondLst>
                                            <p:cond delay="1668"/>
                                          </p:stCondLst>
                                        </p:cTn>
                                        <p:tgtEl>
                                          <p:spTgt spid="1026"/>
                                        </p:tgtEl>
                                      </p:cBhvr>
                                      <p:to x="100000" y="100000"/>
                                    </p:animScale>
                                    <p:animScale>
                                      <p:cBhvr>
                                        <p:cTn id="29" dur="26">
                                          <p:stCondLst>
                                            <p:cond delay="1808"/>
                                          </p:stCondLst>
                                        </p:cTn>
                                        <p:tgtEl>
                                          <p:spTgt spid="1026"/>
                                        </p:tgtEl>
                                      </p:cBhvr>
                                      <p:to x="100000" y="95000"/>
                                    </p:animScale>
                                    <p:animScale>
                                      <p:cBhvr>
                                        <p:cTn id="30" dur="166" decel="50000">
                                          <p:stCondLst>
                                            <p:cond delay="1834"/>
                                          </p:stCondLst>
                                        </p:cTn>
                                        <p:tgtEl>
                                          <p:spTgt spid="1026"/>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26" presetClass="exit" presetSubtype="0" fill="hold" nodeType="clickEffect">
                                  <p:stCondLst>
                                    <p:cond delay="0"/>
                                  </p:stCondLst>
                                  <p:childTnLst>
                                    <p:animEffect transition="out" filter="wipe(down)">
                                      <p:cBhvr>
                                        <p:cTn id="34" dur="180" accel="50000">
                                          <p:stCondLst>
                                            <p:cond delay="1820"/>
                                          </p:stCondLst>
                                        </p:cTn>
                                        <p:tgtEl>
                                          <p:spTgt spid="1026"/>
                                        </p:tgtEl>
                                      </p:cBhvr>
                                    </p:animEffect>
                                    <p:anim calcmode="lin" valueType="num">
                                      <p:cBhvr>
                                        <p:cTn id="35" dur="1822" tmFilter="0,0; 0.14,0.31; 0.43,0.73; 0.71,0.91; 1.0,1.0">
                                          <p:stCondLst>
                                            <p:cond delay="0"/>
                                          </p:stCondLst>
                                        </p:cTn>
                                        <p:tgtEl>
                                          <p:spTgt spid="1026"/>
                                        </p:tgtEl>
                                        <p:attrNameLst>
                                          <p:attrName>ppt_x</p:attrName>
                                        </p:attrNameLst>
                                      </p:cBhvr>
                                      <p:tavLst>
                                        <p:tav tm="0">
                                          <p:val>
                                            <p:strVal val="ppt_x"/>
                                          </p:val>
                                        </p:tav>
                                        <p:tav tm="100000">
                                          <p:val>
                                            <p:strVal val="#ppt_x+0.25"/>
                                          </p:val>
                                        </p:tav>
                                      </p:tavLst>
                                    </p:anim>
                                    <p:anim calcmode="lin" valueType="num">
                                      <p:cBhvr>
                                        <p:cTn id="36" dur="178">
                                          <p:stCondLst>
                                            <p:cond delay="1822"/>
                                          </p:stCondLst>
                                        </p:cTn>
                                        <p:tgtEl>
                                          <p:spTgt spid="1026"/>
                                        </p:tgtEl>
                                        <p:attrNameLst>
                                          <p:attrName>ppt_x</p:attrName>
                                        </p:attrNameLst>
                                      </p:cBhvr>
                                      <p:tavLst>
                                        <p:tav tm="0">
                                          <p:val>
                                            <p:strVal val="ppt_x"/>
                                          </p:val>
                                        </p:tav>
                                        <p:tav tm="100000">
                                          <p:val>
                                            <p:strVal val="ppt_x"/>
                                          </p:val>
                                        </p:tav>
                                      </p:tavLst>
                                    </p:anim>
                                    <p:anim calcmode="lin" valueType="num">
                                      <p:cBhvr>
                                        <p:cTn id="37" dur="664" tmFilter="0.0,0.0;0.25,0.07;0.50,0.2;0.75,0.467;1.0,1.0">
                                          <p:stCondLst>
                                            <p:cond delay="0"/>
                                          </p:stCondLst>
                                        </p:cTn>
                                        <p:tgtEl>
                                          <p:spTgt spid="102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8" dur="664" tmFilter="0, 0; 0.125,0.2665; 0.25,0.4; 0.375,0.465; 0.5,0.5;  0.625,0.535; 0.75,0.6; 0.875,0.7335; 1,1">
                                          <p:stCondLst>
                                            <p:cond delay="664"/>
                                          </p:stCondLst>
                                        </p:cTn>
                                        <p:tgtEl>
                                          <p:spTgt spid="102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9" dur="332" tmFilter="0, 0; 0.125,0.2665; 0.25,0.4; 0.375,0.465; 0.5,0.5;  0.625,0.535; 0.75,0.6; 0.875,0.7335; 1,1">
                                          <p:stCondLst>
                                            <p:cond delay="1324"/>
                                          </p:stCondLst>
                                        </p:cTn>
                                        <p:tgtEl>
                                          <p:spTgt spid="102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0" dur="164" tmFilter="0, 0; 0.125,0.2665; 0.25,0.4; 0.375,0.465; 0.5,0.5;  0.625,0.535; 0.75,0.6; 0.875,0.7335; 1,1">
                                          <p:stCondLst>
                                            <p:cond delay="1656"/>
                                          </p:stCondLst>
                                        </p:cTn>
                                        <p:tgtEl>
                                          <p:spTgt spid="102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1" dur="180" accel="50000">
                                          <p:stCondLst>
                                            <p:cond delay="1820"/>
                                          </p:stCondLst>
                                        </p:cTn>
                                        <p:tgtEl>
                                          <p:spTgt spid="1026"/>
                                        </p:tgtEl>
                                        <p:attrNameLst>
                                          <p:attrName>ppt_y</p:attrName>
                                        </p:attrNameLst>
                                      </p:cBhvr>
                                      <p:tavLst>
                                        <p:tav tm="0">
                                          <p:val>
                                            <p:strVal val="ppt_y"/>
                                          </p:val>
                                        </p:tav>
                                        <p:tav tm="100000">
                                          <p:val>
                                            <p:strVal val="ppt_y+ppt_h"/>
                                          </p:val>
                                        </p:tav>
                                      </p:tavLst>
                                    </p:anim>
                                    <p:animScale>
                                      <p:cBhvr>
                                        <p:cTn id="42" dur="26">
                                          <p:stCondLst>
                                            <p:cond delay="620"/>
                                          </p:stCondLst>
                                        </p:cTn>
                                        <p:tgtEl>
                                          <p:spTgt spid="1026"/>
                                        </p:tgtEl>
                                      </p:cBhvr>
                                      <p:to x="100000" y="60000"/>
                                    </p:animScale>
                                    <p:animScale>
                                      <p:cBhvr>
                                        <p:cTn id="43" dur="166" decel="50000">
                                          <p:stCondLst>
                                            <p:cond delay="646"/>
                                          </p:stCondLst>
                                        </p:cTn>
                                        <p:tgtEl>
                                          <p:spTgt spid="1026"/>
                                        </p:tgtEl>
                                      </p:cBhvr>
                                      <p:to x="100000" y="100000"/>
                                    </p:animScale>
                                    <p:animScale>
                                      <p:cBhvr>
                                        <p:cTn id="44" dur="26">
                                          <p:stCondLst>
                                            <p:cond delay="1312"/>
                                          </p:stCondLst>
                                        </p:cTn>
                                        <p:tgtEl>
                                          <p:spTgt spid="1026"/>
                                        </p:tgtEl>
                                      </p:cBhvr>
                                      <p:to x="100000" y="80000"/>
                                    </p:animScale>
                                    <p:animScale>
                                      <p:cBhvr>
                                        <p:cTn id="45" dur="166" decel="50000">
                                          <p:stCondLst>
                                            <p:cond delay="1338"/>
                                          </p:stCondLst>
                                        </p:cTn>
                                        <p:tgtEl>
                                          <p:spTgt spid="1026"/>
                                        </p:tgtEl>
                                      </p:cBhvr>
                                      <p:to x="100000" y="100000"/>
                                    </p:animScale>
                                    <p:animScale>
                                      <p:cBhvr>
                                        <p:cTn id="46" dur="26">
                                          <p:stCondLst>
                                            <p:cond delay="1642"/>
                                          </p:stCondLst>
                                        </p:cTn>
                                        <p:tgtEl>
                                          <p:spTgt spid="1026"/>
                                        </p:tgtEl>
                                      </p:cBhvr>
                                      <p:to x="100000" y="90000"/>
                                    </p:animScale>
                                    <p:animScale>
                                      <p:cBhvr>
                                        <p:cTn id="47" dur="166" decel="50000">
                                          <p:stCondLst>
                                            <p:cond delay="1668"/>
                                          </p:stCondLst>
                                        </p:cTn>
                                        <p:tgtEl>
                                          <p:spTgt spid="1026"/>
                                        </p:tgtEl>
                                      </p:cBhvr>
                                      <p:to x="100000" y="100000"/>
                                    </p:animScale>
                                    <p:animScale>
                                      <p:cBhvr>
                                        <p:cTn id="48" dur="26">
                                          <p:stCondLst>
                                            <p:cond delay="1808"/>
                                          </p:stCondLst>
                                        </p:cTn>
                                        <p:tgtEl>
                                          <p:spTgt spid="1026"/>
                                        </p:tgtEl>
                                      </p:cBhvr>
                                      <p:to x="100000" y="95000"/>
                                    </p:animScale>
                                    <p:animScale>
                                      <p:cBhvr>
                                        <p:cTn id="49" dur="166" decel="50000">
                                          <p:stCondLst>
                                            <p:cond delay="1834"/>
                                          </p:stCondLst>
                                        </p:cTn>
                                        <p:tgtEl>
                                          <p:spTgt spid="1026"/>
                                        </p:tgtEl>
                                      </p:cBhvr>
                                      <p:to x="100000" y="100000"/>
                                    </p:animScale>
                                    <p:set>
                                      <p:cBhvr>
                                        <p:cTn id="50" dur="1" fill="hold">
                                          <p:stCondLst>
                                            <p:cond delay="19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a:xfrm>
            <a:off x="457200" y="1200150"/>
            <a:ext cx="8229600" cy="3733799"/>
          </a:xfrm>
        </p:spPr>
        <p:txBody>
          <a:bodyPr>
            <a:normAutofit/>
          </a:bodyPr>
          <a:lstStyle/>
          <a:p>
            <a:r>
              <a:rPr lang="en-US" sz="4000" dirty="0" smtClean="0"/>
              <a:t>Meditate on it:</a:t>
            </a:r>
          </a:p>
          <a:p>
            <a:pPr lvl="1"/>
            <a:r>
              <a:rPr lang="en-US" sz="3600" dirty="0" smtClean="0"/>
              <a:t>CHEW </a:t>
            </a:r>
            <a:r>
              <a:rPr lang="en-US" sz="3600" dirty="0"/>
              <a:t>and DIGEST </a:t>
            </a:r>
          </a:p>
          <a:p>
            <a:pPr lvl="1"/>
            <a:r>
              <a:rPr lang="en-US" sz="3600" dirty="0" smtClean="0"/>
              <a:t>DAY </a:t>
            </a:r>
            <a:r>
              <a:rPr lang="en-US" sz="3600" dirty="0"/>
              <a:t>and NIGHT (Psalm 1:2)</a:t>
            </a:r>
          </a:p>
          <a:p>
            <a:pPr lvl="1"/>
            <a:r>
              <a:rPr lang="en-US" sz="3600" dirty="0" smtClean="0"/>
              <a:t>UNDERSTANDING and APPLYING</a:t>
            </a:r>
            <a:endParaRPr lang="en-US" sz="3600" dirty="0"/>
          </a:p>
          <a:p>
            <a:pPr lvl="1"/>
            <a:r>
              <a:rPr lang="en-US" sz="3600" dirty="0" smtClean="0"/>
              <a:t>CONFORMING TO HIS </a:t>
            </a:r>
            <a:r>
              <a:rPr lang="en-US" sz="3600" dirty="0"/>
              <a:t>WILL</a:t>
            </a:r>
          </a:p>
          <a:p>
            <a:endParaRPr lang="en-US" sz="4000" dirty="0"/>
          </a:p>
        </p:txBody>
      </p:sp>
    </p:spTree>
    <p:extLst>
      <p:ext uri="{BB962C8B-B14F-4D97-AF65-F5344CB8AC3E}">
        <p14:creationId xmlns:p14="http://schemas.microsoft.com/office/powerpoint/2010/main" val="2027774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a:xfrm>
            <a:off x="457200" y="1200150"/>
            <a:ext cx="8229600" cy="3733799"/>
          </a:xfrm>
        </p:spPr>
        <p:txBody>
          <a:bodyPr>
            <a:normAutofit/>
          </a:bodyPr>
          <a:lstStyle/>
          <a:p>
            <a:r>
              <a:rPr lang="en-US" sz="4000" dirty="0" smtClean="0"/>
              <a:t>Meditate on it:</a:t>
            </a:r>
          </a:p>
          <a:p>
            <a:pPr lvl="1"/>
            <a:r>
              <a:rPr lang="en-US" sz="3600" dirty="0" smtClean="0"/>
              <a:t>LET’S DO IT!</a:t>
            </a:r>
          </a:p>
          <a:p>
            <a:pPr lvl="3"/>
            <a:r>
              <a:rPr lang="en-US" sz="3400" dirty="0" smtClean="0"/>
              <a:t>ROMANS 10:9</a:t>
            </a:r>
            <a:endParaRPr lang="en-US" sz="3400" dirty="0"/>
          </a:p>
          <a:p>
            <a:endParaRPr lang="en-US" sz="4000" dirty="0"/>
          </a:p>
        </p:txBody>
      </p:sp>
    </p:spTree>
    <p:extLst>
      <p:ext uri="{BB962C8B-B14F-4D97-AF65-F5344CB8AC3E}">
        <p14:creationId xmlns:p14="http://schemas.microsoft.com/office/powerpoint/2010/main" val="136229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304800" y="361950"/>
            <a:ext cx="8534400" cy="388620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000" b="1" dirty="0">
                <a:ln w="50800"/>
                <a:solidFill>
                  <a:schemeClr val="bg1">
                    <a:shade val="50000"/>
                  </a:schemeClr>
                </a:solidFill>
              </a:rPr>
              <a:t>Romans </a:t>
            </a:r>
            <a:r>
              <a:rPr lang="en-US" sz="4000" b="1" dirty="0" smtClean="0">
                <a:ln w="50800"/>
                <a:solidFill>
                  <a:schemeClr val="bg1">
                    <a:shade val="50000"/>
                  </a:schemeClr>
                </a:solidFill>
              </a:rPr>
              <a:t>10:9 (</a:t>
            </a:r>
            <a:r>
              <a:rPr lang="en-US" sz="4000" b="1" dirty="0">
                <a:ln w="50800"/>
                <a:solidFill>
                  <a:schemeClr val="bg1">
                    <a:shade val="50000"/>
                  </a:schemeClr>
                </a:solidFill>
              </a:rPr>
              <a:t>NASB)</a:t>
            </a:r>
          </a:p>
          <a:p>
            <a:pPr marL="0" indent="0" algn="ctr">
              <a:buNone/>
            </a:pPr>
            <a:r>
              <a:rPr lang="en-US" sz="4000" b="1" dirty="0">
                <a:ln w="50800"/>
                <a:solidFill>
                  <a:schemeClr val="bg1">
                    <a:shade val="50000"/>
                  </a:schemeClr>
                </a:solidFill>
              </a:rPr>
              <a:t>I</a:t>
            </a:r>
            <a:r>
              <a:rPr lang="en-US" sz="4000" b="1" dirty="0" smtClean="0">
                <a:ln w="50800"/>
                <a:solidFill>
                  <a:schemeClr val="bg1">
                    <a:shade val="50000"/>
                  </a:schemeClr>
                </a:solidFill>
              </a:rPr>
              <a:t>f </a:t>
            </a:r>
            <a:r>
              <a:rPr lang="en-US" sz="4000" b="1" dirty="0">
                <a:ln w="50800"/>
                <a:solidFill>
                  <a:schemeClr val="bg1">
                    <a:shade val="50000"/>
                  </a:schemeClr>
                </a:solidFill>
              </a:rPr>
              <a:t>you confess with your mouth Jesus </a:t>
            </a:r>
            <a:r>
              <a:rPr lang="en-US" sz="4000" b="1" i="1" dirty="0">
                <a:ln w="50800"/>
                <a:solidFill>
                  <a:schemeClr val="bg1">
                    <a:shade val="50000"/>
                  </a:schemeClr>
                </a:solidFill>
              </a:rPr>
              <a:t>as</a:t>
            </a:r>
            <a:r>
              <a:rPr lang="en-US" sz="4000" b="1" dirty="0">
                <a:ln w="50800"/>
                <a:solidFill>
                  <a:schemeClr val="bg1">
                    <a:shade val="50000"/>
                  </a:schemeClr>
                </a:solidFill>
              </a:rPr>
              <a:t> Lord, and believe in your heart that God raised Him from the dead, you will be </a:t>
            </a:r>
            <a:r>
              <a:rPr lang="en-US" sz="4000" b="1" dirty="0" smtClean="0">
                <a:ln w="50800"/>
                <a:solidFill>
                  <a:schemeClr val="bg1">
                    <a:shade val="50000"/>
                  </a:schemeClr>
                </a:solidFill>
              </a:rPr>
              <a:t>saved.</a:t>
            </a:r>
            <a:endParaRPr lang="en-US" sz="3200" b="1" dirty="0" smtClean="0">
              <a:ln w="50800"/>
              <a:solidFill>
                <a:schemeClr val="bg1">
                  <a:shade val="50000"/>
                </a:schemeClr>
              </a:solidFill>
            </a:endParaRPr>
          </a:p>
        </p:txBody>
      </p:sp>
    </p:spTree>
    <p:extLst>
      <p:ext uri="{BB962C8B-B14F-4D97-AF65-F5344CB8AC3E}">
        <p14:creationId xmlns:p14="http://schemas.microsoft.com/office/powerpoint/2010/main" val="3808939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4400" b="1" dirty="0" smtClean="0">
                <a:effectLst>
                  <a:outerShdw blurRad="38100" dist="38100" dir="2700000" algn="tl">
                    <a:srgbClr val="000000">
                      <a:alpha val="43137"/>
                    </a:srgbClr>
                  </a:outerShdw>
                </a:effectLst>
              </a:rPr>
              <a:t>Hermeneutics-  </a:t>
            </a:r>
            <a:r>
              <a:rPr lang="en-US" sz="4000" b="1" i="1" dirty="0" smtClean="0">
                <a:effectLst>
                  <a:outerShdw blurRad="38100" dist="38100" dir="2700000" algn="tl">
                    <a:srgbClr val="000000">
                      <a:alpha val="43137"/>
                    </a:srgbClr>
                  </a:outerShdw>
                </a:effectLst>
              </a:rPr>
              <a:t>Formal rules for 					studying the Bible</a:t>
            </a:r>
          </a:p>
          <a:p>
            <a:r>
              <a:rPr lang="en-US" sz="4000" b="1" dirty="0" smtClean="0">
                <a:effectLst>
                  <a:outerShdw blurRad="38100" dist="38100" dir="2700000" algn="tl">
                    <a:srgbClr val="000000">
                      <a:alpha val="43137"/>
                    </a:srgbClr>
                  </a:outerShdw>
                </a:effectLst>
              </a:rPr>
              <a:t>Objective Hermeneutics- </a:t>
            </a:r>
            <a:r>
              <a:rPr lang="en-US" sz="4000" b="1" i="1" dirty="0" smtClean="0">
                <a:effectLst>
                  <a:outerShdw blurRad="38100" dist="38100" dir="2700000" algn="tl">
                    <a:srgbClr val="000000">
                      <a:alpha val="43137"/>
                    </a:srgbClr>
                  </a:outerShdw>
                </a:effectLst>
              </a:rPr>
              <a:t>allowing the 				text to speak for itself</a:t>
            </a:r>
            <a:endParaRPr lang="en-US" sz="4000" b="1" dirty="0" smtClean="0">
              <a:effectLst>
                <a:outerShdw blurRad="38100" dist="38100" dir="2700000" algn="tl">
                  <a:srgbClr val="000000">
                    <a:alpha val="43137"/>
                  </a:srgbClr>
                </a:outerShdw>
              </a:effectLst>
            </a:endParaRPr>
          </a:p>
          <a:p>
            <a:pPr marL="365760" lvl="1" indent="0">
              <a:buNone/>
            </a:pP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921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2" name="Title 1"/>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r>
              <a:rPr lang="en-US" spc="0" dirty="0" smtClean="0">
                <a:ln w="50800"/>
                <a:solidFill>
                  <a:schemeClr val="bg1">
                    <a:shade val="50000"/>
                  </a:schemeClr>
                </a:solidFill>
              </a:rPr>
              <a:t>Scripture Memory Verse</a:t>
            </a:r>
            <a:endParaRPr lang="en-US" spc="0" dirty="0">
              <a:ln w="50800"/>
              <a:solidFill>
                <a:schemeClr val="bg1">
                  <a:shade val="50000"/>
                </a:schemeClr>
              </a:solidFill>
            </a:endParaRPr>
          </a:p>
        </p:txBody>
      </p:sp>
      <p:sp>
        <p:nvSpPr>
          <p:cNvPr id="3" name="Content Placeholder 2"/>
          <p:cNvSpPr>
            <a:spLocks noGrp="1"/>
          </p:cNvSpPr>
          <p:nvPr>
            <p:ph idx="1"/>
          </p:nvPr>
        </p:nvSpPr>
        <p:spPr/>
        <p:txBody>
          <a:bodyPr>
            <a:normAutofit/>
          </a:bodyPr>
          <a:lstStyle/>
          <a:p>
            <a:r>
              <a:rPr lang="en-US" sz="3600" dirty="0" smtClean="0">
                <a:solidFill>
                  <a:schemeClr val="bg1"/>
                </a:solidFill>
                <a:effectLst>
                  <a:outerShdw blurRad="38100" dist="38100" dir="2700000" algn="tl">
                    <a:srgbClr val="000000">
                      <a:alpha val="43137"/>
                    </a:srgbClr>
                  </a:outerShdw>
                </a:effectLst>
              </a:rPr>
              <a:t>2 Timothy 2:15</a:t>
            </a:r>
            <a:endParaRPr lang="en-US" sz="3600" dirty="0">
              <a:solidFill>
                <a:schemeClr val="bg1"/>
              </a:solidFill>
              <a:effectLst>
                <a:outerShdw blurRad="38100" dist="38100" dir="2700000" algn="tl">
                  <a:srgbClr val="000000">
                    <a:alpha val="43137"/>
                  </a:srgbClr>
                </a:outerShdw>
              </a:effectLst>
            </a:endParaRPr>
          </a:p>
          <a:p>
            <a:pPr marL="0" indent="0" algn="ctr">
              <a:buNone/>
            </a:pPr>
            <a:r>
              <a:rPr lang="en-US" sz="3600" dirty="0" smtClean="0">
                <a:solidFill>
                  <a:schemeClr val="bg1"/>
                </a:solidFill>
                <a:effectLst>
                  <a:outerShdw blurRad="38100" dist="38100" dir="2700000" algn="tl">
                    <a:srgbClr val="000000">
                      <a:alpha val="43137"/>
                    </a:srgbClr>
                  </a:outerShdw>
                </a:effectLst>
              </a:rPr>
              <a:t>“Be diligent to present yourself approved to God as a workman who does not need to be ashamed, accurately handling the Word of truth”</a:t>
            </a:r>
            <a:endParaRPr lang="en-US" sz="3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78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STEP 1:	      PREPARATION</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805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304800" y="361950"/>
            <a:ext cx="8534400" cy="457200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en-US" sz="4000" b="1" dirty="0">
                <a:ln w="50800"/>
                <a:solidFill>
                  <a:schemeClr val="bg1">
                    <a:shade val="50000"/>
                  </a:schemeClr>
                </a:solidFill>
              </a:rPr>
              <a:t>James </a:t>
            </a:r>
            <a:r>
              <a:rPr lang="en-US" sz="4000" b="1" dirty="0" smtClean="0">
                <a:ln w="50800"/>
                <a:solidFill>
                  <a:schemeClr val="bg1">
                    <a:shade val="50000"/>
                  </a:schemeClr>
                </a:solidFill>
              </a:rPr>
              <a:t>1:21 (</a:t>
            </a:r>
            <a:r>
              <a:rPr lang="en-US" sz="4000" b="1" dirty="0">
                <a:ln w="50800"/>
                <a:solidFill>
                  <a:schemeClr val="bg1">
                    <a:shade val="50000"/>
                  </a:schemeClr>
                </a:solidFill>
              </a:rPr>
              <a:t>NASB)</a:t>
            </a:r>
          </a:p>
          <a:p>
            <a:pPr marL="0" indent="0" algn="ctr">
              <a:buNone/>
            </a:pPr>
            <a:r>
              <a:rPr lang="en-US" sz="4000" b="1" dirty="0" smtClean="0">
                <a:ln w="50800"/>
                <a:solidFill>
                  <a:schemeClr val="bg1">
                    <a:shade val="50000"/>
                  </a:schemeClr>
                </a:solidFill>
              </a:rPr>
              <a:t>Therefore</a:t>
            </a:r>
            <a:r>
              <a:rPr lang="en-US" sz="4000" b="1" dirty="0">
                <a:ln w="50800"/>
                <a:solidFill>
                  <a:schemeClr val="bg1">
                    <a:shade val="50000"/>
                  </a:schemeClr>
                </a:solidFill>
              </a:rPr>
              <a:t>, putting aside all filthiness and </a:t>
            </a:r>
            <a:r>
              <a:rPr lang="en-US" sz="4000" b="1" i="1" dirty="0">
                <a:ln w="50800"/>
                <a:solidFill>
                  <a:schemeClr val="bg1">
                    <a:shade val="50000"/>
                  </a:schemeClr>
                </a:solidFill>
              </a:rPr>
              <a:t>all</a:t>
            </a:r>
            <a:r>
              <a:rPr lang="en-US" sz="4000" b="1" dirty="0">
                <a:ln w="50800"/>
                <a:solidFill>
                  <a:schemeClr val="bg1">
                    <a:shade val="50000"/>
                  </a:schemeClr>
                </a:solidFill>
              </a:rPr>
              <a:t> </a:t>
            </a:r>
            <a:r>
              <a:rPr lang="en-US" sz="4000" b="1" dirty="0" smtClean="0">
                <a:ln w="50800"/>
                <a:solidFill>
                  <a:schemeClr val="bg1">
                    <a:shade val="50000"/>
                  </a:schemeClr>
                </a:solidFill>
              </a:rPr>
              <a:t>that </a:t>
            </a:r>
            <a:r>
              <a:rPr lang="en-US" sz="4000" b="1" dirty="0">
                <a:ln w="50800"/>
                <a:solidFill>
                  <a:schemeClr val="bg1">
                    <a:shade val="50000"/>
                  </a:schemeClr>
                </a:solidFill>
              </a:rPr>
              <a:t>remains of wickedness, </a:t>
            </a:r>
            <a:r>
              <a:rPr lang="en-US" sz="4000" b="1" dirty="0" smtClean="0">
                <a:ln w="50800"/>
                <a:solidFill>
                  <a:schemeClr val="bg1">
                    <a:shade val="50000"/>
                  </a:schemeClr>
                </a:solidFill>
              </a:rPr>
              <a:t>in humility </a:t>
            </a:r>
            <a:r>
              <a:rPr lang="en-US" sz="4000" b="1" dirty="0">
                <a:ln w="50800"/>
                <a:solidFill>
                  <a:schemeClr val="bg1">
                    <a:shade val="50000"/>
                  </a:schemeClr>
                </a:solidFill>
              </a:rPr>
              <a:t>receive the word implanted, which is able to save your souls</a:t>
            </a:r>
          </a:p>
        </p:txBody>
      </p:sp>
    </p:spTree>
    <p:extLst>
      <p:ext uri="{BB962C8B-B14F-4D97-AF65-F5344CB8AC3E}">
        <p14:creationId xmlns:p14="http://schemas.microsoft.com/office/powerpoint/2010/main" val="2292793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STEP 1:	      PREPARATION</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1747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STEP 2:	      OBSERVATION</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113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STEP 3:	      INTERPRETATION</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569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STEP 4:	      APPLICATION</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964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STEP 5:	      REPETITION </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360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STUDY EXERCISE (SECTION IV)</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8392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THE BIBLE STUDY PROCESS</a:t>
            </a:r>
            <a:endParaRPr lang="en-US" sz="4800" dirty="0"/>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APPLICATION</a:t>
            </a:r>
          </a:p>
          <a:p>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4773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Tree>
    <p:extLst>
      <p:ext uri="{BB962C8B-B14F-4D97-AF65-F5344CB8AC3E}">
        <p14:creationId xmlns:p14="http://schemas.microsoft.com/office/powerpoint/2010/main" val="3932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DEFINE</a:t>
            </a:r>
            <a:r>
              <a:rPr lang="en-US" dirty="0" smtClean="0"/>
              <a:t>:  Diligence &amp; Accurately</a:t>
            </a:r>
            <a:endParaRPr lang="en-US" dirty="0"/>
          </a:p>
        </p:txBody>
      </p:sp>
      <p:sp>
        <p:nvSpPr>
          <p:cNvPr id="3" name="Content Placeholder 2"/>
          <p:cNvSpPr>
            <a:spLocks noGrp="1"/>
          </p:cNvSpPr>
          <p:nvPr>
            <p:ph idx="1"/>
          </p:nvPr>
        </p:nvSpPr>
        <p:spPr/>
        <p:txBody>
          <a:bodyPr>
            <a:normAutofit/>
          </a:bodyPr>
          <a:lstStyle/>
          <a:p>
            <a:r>
              <a:rPr lang="en-US" sz="4000" dirty="0" smtClean="0"/>
              <a:t>Diligence-</a:t>
            </a:r>
          </a:p>
          <a:p>
            <a:pPr marL="365760" lvl="1" indent="0">
              <a:buNone/>
            </a:pPr>
            <a:r>
              <a:rPr lang="en-US" sz="3600" dirty="0" smtClean="0"/>
              <a:t>careful </a:t>
            </a:r>
            <a:r>
              <a:rPr lang="en-US" sz="3600" dirty="0"/>
              <a:t>and persistent work or effort.</a:t>
            </a:r>
            <a:endParaRPr lang="en-US" sz="3600" dirty="0" smtClean="0"/>
          </a:p>
          <a:p>
            <a:r>
              <a:rPr lang="en-US" sz="4000" dirty="0" smtClean="0"/>
              <a:t>Accurately-</a:t>
            </a:r>
          </a:p>
          <a:p>
            <a:pPr lvl="1"/>
            <a:r>
              <a:rPr lang="en-US" sz="3600" dirty="0"/>
              <a:t>free from error or defect; </a:t>
            </a:r>
            <a:r>
              <a:rPr lang="en-US" sz="3600" dirty="0" smtClean="0"/>
              <a:t>precise; exact</a:t>
            </a:r>
            <a:endParaRPr lang="en-US" sz="3600" dirty="0"/>
          </a:p>
        </p:txBody>
      </p:sp>
    </p:spTree>
    <p:extLst>
      <p:ext uri="{BB962C8B-B14F-4D97-AF65-F5344CB8AC3E}">
        <p14:creationId xmlns:p14="http://schemas.microsoft.com/office/powerpoint/2010/main" val="298614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Give Us Clean Hands</a:t>
            </a:r>
            <a:endParaRPr lang="en-US" sz="4800" dirty="0"/>
          </a:p>
        </p:txBody>
      </p:sp>
      <p:sp>
        <p:nvSpPr>
          <p:cNvPr id="3" name="Content Placeholder 2"/>
          <p:cNvSpPr>
            <a:spLocks noGrp="1"/>
          </p:cNvSpPr>
          <p:nvPr>
            <p:ph idx="1"/>
          </p:nvPr>
        </p:nvSpPr>
        <p:spPr>
          <a:xfrm>
            <a:off x="457200" y="1123950"/>
            <a:ext cx="8229600" cy="3394472"/>
          </a:xfrm>
        </p:spPr>
        <p:txBody>
          <a:bodyPr>
            <a:normAutofit/>
          </a:bodyPr>
          <a:lstStyle/>
          <a:p>
            <a:pPr marL="0" indent="0" algn="ctr">
              <a:buNone/>
            </a:pPr>
            <a:r>
              <a:rPr lang="en-US" sz="4000" dirty="0" smtClean="0"/>
              <a:t>We bow our hearts We bend our knees</a:t>
            </a:r>
          </a:p>
          <a:p>
            <a:pPr marL="0" indent="0" algn="ctr">
              <a:buNone/>
            </a:pPr>
            <a:r>
              <a:rPr lang="en-US" sz="4000" dirty="0" smtClean="0"/>
              <a:t>Oh Spirit come make us humble</a:t>
            </a:r>
          </a:p>
          <a:p>
            <a:pPr marL="0" indent="0" algn="ctr">
              <a:buNone/>
            </a:pPr>
            <a:r>
              <a:rPr lang="en-US" sz="4000" dirty="0" smtClean="0"/>
              <a:t>We turn our eyes from evil things</a:t>
            </a:r>
          </a:p>
          <a:p>
            <a:pPr marL="0" indent="0" algn="ctr">
              <a:buNone/>
            </a:pPr>
            <a:r>
              <a:rPr lang="en-US" sz="4000" dirty="0" smtClean="0"/>
              <a:t>Oh Lord we cast down our idols</a:t>
            </a:r>
            <a:endParaRPr lang="en-US" sz="4000" dirty="0"/>
          </a:p>
        </p:txBody>
      </p:sp>
    </p:spTree>
    <p:extLst>
      <p:ext uri="{BB962C8B-B14F-4D97-AF65-F5344CB8AC3E}">
        <p14:creationId xmlns:p14="http://schemas.microsoft.com/office/powerpoint/2010/main" val="3205875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Give Us Clean Hands</a:t>
            </a:r>
            <a:endParaRPr lang="en-US" sz="4800" dirty="0"/>
          </a:p>
        </p:txBody>
      </p:sp>
      <p:sp>
        <p:nvSpPr>
          <p:cNvPr id="3" name="Content Placeholder 2"/>
          <p:cNvSpPr>
            <a:spLocks noGrp="1"/>
          </p:cNvSpPr>
          <p:nvPr>
            <p:ph idx="1"/>
          </p:nvPr>
        </p:nvSpPr>
        <p:spPr>
          <a:xfrm>
            <a:off x="457200" y="1123950"/>
            <a:ext cx="8229600" cy="3810000"/>
          </a:xfrm>
        </p:spPr>
        <p:txBody>
          <a:bodyPr>
            <a:normAutofit fontScale="92500"/>
          </a:bodyPr>
          <a:lstStyle/>
          <a:p>
            <a:pPr marL="0" indent="0" algn="ctr">
              <a:buNone/>
            </a:pPr>
            <a:r>
              <a:rPr lang="en-US" sz="4000" dirty="0" smtClean="0"/>
              <a:t>Give us clean hands give us pure hearts</a:t>
            </a:r>
          </a:p>
          <a:p>
            <a:pPr marL="0" indent="0" algn="ctr">
              <a:buNone/>
            </a:pPr>
            <a:r>
              <a:rPr lang="en-US" sz="4000" dirty="0" smtClean="0"/>
              <a:t>Let us not lift our souls to another </a:t>
            </a:r>
            <a:r>
              <a:rPr lang="en-US" sz="2800" dirty="0" smtClean="0"/>
              <a:t>(repeat)</a:t>
            </a:r>
            <a:endParaRPr lang="en-US" sz="2800" dirty="0"/>
          </a:p>
          <a:p>
            <a:pPr marL="0" indent="0" algn="ctr">
              <a:buNone/>
            </a:pPr>
            <a:endParaRPr lang="en-US" sz="3600" dirty="0" smtClean="0"/>
          </a:p>
          <a:p>
            <a:pPr marL="0" indent="0" algn="ctr">
              <a:buNone/>
            </a:pPr>
            <a:r>
              <a:rPr lang="en-US" sz="3600" dirty="0" smtClean="0"/>
              <a:t>And oh God let us be a generation that seeks</a:t>
            </a:r>
          </a:p>
          <a:p>
            <a:pPr marL="0" indent="0" algn="ctr">
              <a:buNone/>
            </a:pPr>
            <a:r>
              <a:rPr lang="en-US" sz="3600" dirty="0" smtClean="0"/>
              <a:t>That seeks your face oh God of Jacob </a:t>
            </a:r>
            <a:r>
              <a:rPr lang="en-US" sz="2800" dirty="0" smtClean="0"/>
              <a:t>(repeat</a:t>
            </a:r>
            <a:endParaRPr lang="en-US" sz="2800" dirty="0"/>
          </a:p>
        </p:txBody>
      </p:sp>
    </p:spTree>
    <p:extLst>
      <p:ext uri="{BB962C8B-B14F-4D97-AF65-F5344CB8AC3E}">
        <p14:creationId xmlns:p14="http://schemas.microsoft.com/office/powerpoint/2010/main" val="554344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5 WAYS TO KNOW THE BIBLE</a:t>
            </a:r>
            <a:endParaRPr lang="en-US" dirty="0"/>
          </a:p>
        </p:txBody>
      </p:sp>
      <p:sp>
        <p:nvSpPr>
          <p:cNvPr id="3" name="Content Placeholder 2"/>
          <p:cNvSpPr>
            <a:spLocks noGrp="1"/>
          </p:cNvSpPr>
          <p:nvPr>
            <p:ph idx="1"/>
          </p:nvPr>
        </p:nvSpPr>
        <p:spPr>
          <a:xfrm>
            <a:off x="457200" y="1352550"/>
            <a:ext cx="7924800" cy="3657599"/>
          </a:xfrm>
        </p:spPr>
        <p:txBody>
          <a:bodyPr>
            <a:normAutofit/>
          </a:bodyPr>
          <a:lstStyle/>
          <a:p>
            <a:pPr lvl="1" algn="ctr"/>
            <a:r>
              <a:rPr lang="en-US" sz="3600" dirty="0" smtClean="0"/>
              <a:t>1. Hear it</a:t>
            </a:r>
          </a:p>
          <a:p>
            <a:pPr lvl="1" algn="ctr"/>
            <a:r>
              <a:rPr lang="en-US" sz="3600" dirty="0" smtClean="0"/>
              <a:t>2. Read it</a:t>
            </a:r>
          </a:p>
          <a:p>
            <a:pPr lvl="1" algn="ctr"/>
            <a:r>
              <a:rPr lang="en-US" sz="3600" dirty="0" smtClean="0"/>
              <a:t>3. Study it</a:t>
            </a:r>
          </a:p>
          <a:p>
            <a:pPr lvl="1" algn="ctr"/>
            <a:r>
              <a:rPr lang="en-US" sz="3600" dirty="0" smtClean="0"/>
              <a:t>4. Memorize it</a:t>
            </a:r>
          </a:p>
          <a:p>
            <a:pPr lvl="1" algn="ctr"/>
            <a:r>
              <a:rPr lang="en-US" sz="3600" dirty="0" smtClean="0"/>
              <a:t>5. Meditate on it</a:t>
            </a:r>
          </a:p>
          <a:p>
            <a:pPr lvl="1" algn="ctr"/>
            <a:endParaRPr lang="en-US" sz="3200" dirty="0"/>
          </a:p>
        </p:txBody>
      </p:sp>
    </p:spTree>
    <p:extLst>
      <p:ext uri="{BB962C8B-B14F-4D97-AF65-F5344CB8AC3E}">
        <p14:creationId xmlns:p14="http://schemas.microsoft.com/office/powerpoint/2010/main" val="107870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WHY SHOULD WE STUDY THE BIBLE?</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To be approved by God</a:t>
            </a:r>
          </a:p>
          <a:p>
            <a:r>
              <a:rPr lang="en-US" sz="4000" dirty="0" smtClean="0"/>
              <a:t>To grow in salvation</a:t>
            </a:r>
          </a:p>
          <a:p>
            <a:r>
              <a:rPr lang="en-US" sz="4000" dirty="0" smtClean="0"/>
              <a:t>To not sin against God</a:t>
            </a:r>
          </a:p>
          <a:p>
            <a:r>
              <a:rPr lang="en-US" sz="4000" dirty="0" smtClean="0"/>
              <a:t>To revere God</a:t>
            </a:r>
          </a:p>
          <a:p>
            <a:r>
              <a:rPr lang="en-US" sz="4000" dirty="0" smtClean="0"/>
              <a:t>For guidance</a:t>
            </a:r>
            <a:endParaRPr lang="en-US" sz="4000" dirty="0"/>
          </a:p>
          <a:p>
            <a:endParaRPr lang="en-US" sz="3600" dirty="0"/>
          </a:p>
        </p:txBody>
      </p:sp>
    </p:spTree>
    <p:extLst>
      <p:ext uri="{BB962C8B-B14F-4D97-AF65-F5344CB8AC3E}">
        <p14:creationId xmlns:p14="http://schemas.microsoft.com/office/powerpoint/2010/main" val="471237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WHY SHOULD WE STUDY THE BIBLE?</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dirty="0" smtClean="0"/>
              <a:t>We study Scripture because it is Sufficient!</a:t>
            </a:r>
          </a:p>
          <a:p>
            <a:pPr marL="0" indent="0" algn="ctr">
              <a:buNone/>
            </a:pPr>
            <a:endParaRPr lang="en-US" sz="4000" dirty="0"/>
          </a:p>
          <a:p>
            <a:pPr marL="0" indent="0" algn="ctr">
              <a:buNone/>
            </a:pPr>
            <a:r>
              <a:rPr lang="en-US" sz="4000" dirty="0" smtClean="0"/>
              <a:t>2 Timothy 3:16</a:t>
            </a:r>
            <a:endParaRPr lang="en-US" sz="4000" dirty="0"/>
          </a:p>
          <a:p>
            <a:endParaRPr lang="en-US" sz="3600" dirty="0"/>
          </a:p>
        </p:txBody>
      </p:sp>
    </p:spTree>
    <p:extLst>
      <p:ext uri="{BB962C8B-B14F-4D97-AF65-F5344CB8AC3E}">
        <p14:creationId xmlns:p14="http://schemas.microsoft.com/office/powerpoint/2010/main" val="3920856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3" name="Content Placeholder 2"/>
          <p:cNvSpPr>
            <a:spLocks noGrp="1"/>
          </p:cNvSpPr>
          <p:nvPr>
            <p:ph idx="1"/>
          </p:nvPr>
        </p:nvSpPr>
        <p:spPr>
          <a:xfrm>
            <a:off x="304800" y="361950"/>
            <a:ext cx="8534400" cy="3886200"/>
          </a:xfrm>
        </p:spPr>
        <p:txBody>
          <a:bodyPr>
            <a:normAutofit/>
          </a:bodyPr>
          <a:lstStyle/>
          <a:p>
            <a:pPr lvl="1"/>
            <a:r>
              <a:rPr lang="en-US" sz="4800" dirty="0" smtClean="0">
                <a:solidFill>
                  <a:schemeClr val="bg1"/>
                </a:solidFill>
                <a:effectLst>
                  <a:outerShdw blurRad="38100" dist="38100" dir="2700000" algn="tl">
                    <a:srgbClr val="000000">
                      <a:alpha val="43137"/>
                    </a:srgbClr>
                  </a:outerShdw>
                </a:effectLst>
              </a:rPr>
              <a:t>2 Timothy 3:16</a:t>
            </a:r>
            <a:endParaRPr lang="en-US" sz="4800" dirty="0">
              <a:solidFill>
                <a:schemeClr val="bg1"/>
              </a:solidFill>
              <a:effectLst>
                <a:outerShdw blurRad="38100" dist="38100" dir="2700000" algn="tl">
                  <a:srgbClr val="000000">
                    <a:alpha val="43137"/>
                  </a:srgbClr>
                </a:outerShdw>
              </a:effectLst>
            </a:endParaRPr>
          </a:p>
          <a:p>
            <a:pPr marL="365760" lvl="1" indent="0" algn="ctr">
              <a:buNone/>
            </a:pPr>
            <a:r>
              <a:rPr lang="en-US" sz="4400" i="1" dirty="0" smtClean="0">
                <a:solidFill>
                  <a:schemeClr val="bg1"/>
                </a:solidFill>
                <a:effectLst>
                  <a:outerShdw blurRad="38100" dist="38100" dir="2700000" algn="tl">
                    <a:srgbClr val="000000">
                      <a:alpha val="43137"/>
                    </a:srgbClr>
                  </a:outerShdw>
                </a:effectLst>
              </a:rPr>
              <a:t>All Scripture is inspired by God and profitable for teaching, for reproof, for correction, for training in righteousness.  </a:t>
            </a:r>
            <a:endParaRPr lang="en-US" sz="4400" i="1" dirty="0">
              <a:solidFill>
                <a:schemeClr val="bg1"/>
              </a:solidFill>
              <a:effectLst>
                <a:outerShdw blurRad="38100" dist="38100" dir="2700000" algn="tl">
                  <a:srgbClr val="000000">
                    <a:alpha val="43137"/>
                  </a:srgbClr>
                </a:outerShdw>
              </a:effectLst>
            </a:endParaRPr>
          </a:p>
          <a:p>
            <a:pPr lvl="1"/>
            <a:endParaRPr lang="en-US" sz="32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05377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p:txBody>
          <a:bodyPr>
            <a:normAutofit/>
          </a:bodyPr>
          <a:lstStyle/>
          <a:p>
            <a:r>
              <a:rPr lang="en-US" sz="4000" dirty="0" smtClean="0"/>
              <a:t>Hear it</a:t>
            </a:r>
          </a:p>
          <a:p>
            <a:pPr marL="0" indent="0" algn="ctr">
              <a:buNone/>
            </a:pPr>
            <a:r>
              <a:rPr lang="en-US" sz="3600" b="1" dirty="0"/>
              <a:t>1 Timothy </a:t>
            </a:r>
            <a:r>
              <a:rPr lang="en-US" sz="3600" b="1" dirty="0" smtClean="0"/>
              <a:t>4:13 (</a:t>
            </a:r>
            <a:r>
              <a:rPr lang="en-US" sz="3600" b="1" dirty="0"/>
              <a:t>NASB)</a:t>
            </a:r>
          </a:p>
          <a:p>
            <a:pPr marL="0" indent="0" algn="ctr">
              <a:buNone/>
            </a:pPr>
            <a:r>
              <a:rPr lang="en-US" sz="3600" dirty="0" smtClean="0"/>
              <a:t>“Until </a:t>
            </a:r>
            <a:r>
              <a:rPr lang="en-US" sz="3600" dirty="0"/>
              <a:t>I come, give attention to the </a:t>
            </a:r>
            <a:r>
              <a:rPr lang="en-US" sz="3600" i="1" dirty="0"/>
              <a:t>public</a:t>
            </a:r>
            <a:r>
              <a:rPr lang="en-US" sz="3600" dirty="0"/>
              <a:t> reading </a:t>
            </a:r>
            <a:r>
              <a:rPr lang="en-US" sz="3600" i="1" dirty="0"/>
              <a:t>of Scripture</a:t>
            </a:r>
            <a:r>
              <a:rPr lang="en-US" sz="3600" dirty="0"/>
              <a:t>, to exhortation and teaching</a:t>
            </a:r>
            <a:r>
              <a:rPr lang="en-US" sz="3600" dirty="0" smtClean="0"/>
              <a:t>.”</a:t>
            </a:r>
            <a:endParaRPr lang="en-US" sz="3600" dirty="0"/>
          </a:p>
          <a:p>
            <a:endParaRPr lang="en-US" sz="3600" dirty="0"/>
          </a:p>
        </p:txBody>
      </p:sp>
    </p:spTree>
    <p:extLst>
      <p:ext uri="{BB962C8B-B14F-4D97-AF65-F5344CB8AC3E}">
        <p14:creationId xmlns:p14="http://schemas.microsoft.com/office/powerpoint/2010/main" val="322217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WE KNOW THE BIBLE?</a:t>
            </a:r>
            <a:endParaRPr lang="en-US" dirty="0"/>
          </a:p>
        </p:txBody>
      </p:sp>
      <p:sp>
        <p:nvSpPr>
          <p:cNvPr id="3" name="Content Placeholder 2"/>
          <p:cNvSpPr>
            <a:spLocks noGrp="1"/>
          </p:cNvSpPr>
          <p:nvPr>
            <p:ph idx="1"/>
          </p:nvPr>
        </p:nvSpPr>
        <p:spPr>
          <a:xfrm>
            <a:off x="457200" y="1200150"/>
            <a:ext cx="8229600" cy="3733799"/>
          </a:xfrm>
        </p:spPr>
        <p:txBody>
          <a:bodyPr>
            <a:normAutofit fontScale="92500" lnSpcReduction="20000"/>
          </a:bodyPr>
          <a:lstStyle/>
          <a:p>
            <a:r>
              <a:rPr lang="en-US" sz="4000" dirty="0" smtClean="0"/>
              <a:t>Hear it</a:t>
            </a:r>
          </a:p>
          <a:p>
            <a:pPr marL="0" indent="0" algn="ctr">
              <a:buNone/>
            </a:pPr>
            <a:r>
              <a:rPr lang="en-US" sz="3600" b="1" dirty="0"/>
              <a:t>2 Timothy </a:t>
            </a:r>
            <a:r>
              <a:rPr lang="en-US" sz="3600" b="1" dirty="0" smtClean="0"/>
              <a:t>4:1-2 (NASB</a:t>
            </a:r>
            <a:r>
              <a:rPr lang="en-US" sz="3600" b="1" dirty="0"/>
              <a:t>)</a:t>
            </a:r>
          </a:p>
          <a:p>
            <a:pPr marL="0" indent="0" algn="ctr">
              <a:buNone/>
            </a:pPr>
            <a:r>
              <a:rPr lang="en-US" sz="3600" dirty="0" smtClean="0"/>
              <a:t>“I </a:t>
            </a:r>
            <a:r>
              <a:rPr lang="en-US" sz="3600" dirty="0"/>
              <a:t>solemnly charge </a:t>
            </a:r>
            <a:r>
              <a:rPr lang="en-US" sz="3600" i="1" dirty="0"/>
              <a:t>you</a:t>
            </a:r>
            <a:r>
              <a:rPr lang="en-US" sz="3600" dirty="0"/>
              <a:t> in the presence of God and of Christ Jesus, who is to judge the living and the dead, and by His appearing and His </a:t>
            </a:r>
            <a:r>
              <a:rPr lang="en-US" sz="3600" dirty="0" smtClean="0"/>
              <a:t>kingdom: preach </a:t>
            </a:r>
            <a:r>
              <a:rPr lang="en-US" sz="3600" dirty="0"/>
              <a:t>the word; be ready in season </a:t>
            </a:r>
            <a:r>
              <a:rPr lang="en-US" sz="3600" i="1" dirty="0"/>
              <a:t>and</a:t>
            </a:r>
            <a:r>
              <a:rPr lang="en-US" sz="3600" dirty="0"/>
              <a:t> out of season; reprove, rebuke, exhort, with </a:t>
            </a:r>
            <a:r>
              <a:rPr lang="en-US" sz="3600" dirty="0" smtClean="0"/>
              <a:t>great </a:t>
            </a:r>
            <a:r>
              <a:rPr lang="en-US" sz="3600" dirty="0"/>
              <a:t>patience and instruction</a:t>
            </a:r>
            <a:r>
              <a:rPr lang="en-US" sz="3600" dirty="0" smtClean="0"/>
              <a:t>.” </a:t>
            </a:r>
            <a:endParaRPr lang="en-US" sz="3600" dirty="0"/>
          </a:p>
          <a:p>
            <a:endParaRPr lang="en-US" sz="3600" dirty="0"/>
          </a:p>
        </p:txBody>
      </p:sp>
    </p:spTree>
    <p:extLst>
      <p:ext uri="{BB962C8B-B14F-4D97-AF65-F5344CB8AC3E}">
        <p14:creationId xmlns:p14="http://schemas.microsoft.com/office/powerpoint/2010/main" val="797983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1643</TotalTime>
  <Words>1081</Words>
  <Application>Microsoft Office PowerPoint</Application>
  <PresentationFormat>On-screen Show (16:9)</PresentationFormat>
  <Paragraphs>271</Paragraphs>
  <Slides>31</Slides>
  <Notes>28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Thatch</vt:lpstr>
      <vt:lpstr>PowerPoint Presentation</vt:lpstr>
      <vt:lpstr>Scripture Memory Verse</vt:lpstr>
      <vt:lpstr>DEFINE:  Diligence &amp; Accurately</vt:lpstr>
      <vt:lpstr>THE 5 WAYS TO KNOW THE BIBLE</vt:lpstr>
      <vt:lpstr>WHY SHOULD WE STUDY THE BIBLE?</vt:lpstr>
      <vt:lpstr>WHY SHOULD WE STUDY THE BIBLE?</vt:lpstr>
      <vt:lpstr>PowerPoint Presentation</vt:lpstr>
      <vt:lpstr>HOW DO WE KNOW THE BIBLE?</vt:lpstr>
      <vt:lpstr>HOW DO WE KNOW THE BIBLE?</vt:lpstr>
      <vt:lpstr>HOW DO WE KNOW THE BIBLE?</vt:lpstr>
      <vt:lpstr>HOW DO WE KNOW THE BIBLE?</vt:lpstr>
      <vt:lpstr>HOW DO WE KNOW THE BIBLE?</vt:lpstr>
      <vt:lpstr>PowerPoint Presentation</vt:lpstr>
      <vt:lpstr>PowerPoint Presentation</vt:lpstr>
      <vt:lpstr>HOW DO WE KNOW THE BIBLE?</vt:lpstr>
      <vt:lpstr>HOW DO WE KNOW THE BIBLE?</vt:lpstr>
      <vt:lpstr>HOW DO WE KNOW THE BIBLE?</vt:lpstr>
      <vt:lpstr>PowerPoint Presentation</vt:lpstr>
      <vt:lpstr>THE BIBLE STUDY PROCESS</vt:lpstr>
      <vt:lpstr>THE BIBLE STUDY PROCESS</vt:lpstr>
      <vt:lpstr>PowerPoint Presentation</vt:lpstr>
      <vt:lpstr>THE BIBLE STUDY PROCESS</vt:lpstr>
      <vt:lpstr>THE BIBLE STUDY PROCESS</vt:lpstr>
      <vt:lpstr>THE BIBLE STUDY PROCESS</vt:lpstr>
      <vt:lpstr>THE BIBLE STUDY PROCESS</vt:lpstr>
      <vt:lpstr>THE BIBLE STUDY PROCESS</vt:lpstr>
      <vt:lpstr>THE BIBLE STUDY PROCESS</vt:lpstr>
      <vt:lpstr>THE BIBLE STUDY PROCESS</vt:lpstr>
      <vt:lpstr>PowerPoint Presentation</vt:lpstr>
      <vt:lpstr>Give Us Clean Hands</vt:lpstr>
      <vt:lpstr>Give Us Clean Hands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dc:creator>
  <cp:lastModifiedBy>James</cp:lastModifiedBy>
  <cp:revision>37</cp:revision>
  <dcterms:created xsi:type="dcterms:W3CDTF">2006-08-16T00:00:00Z</dcterms:created>
  <dcterms:modified xsi:type="dcterms:W3CDTF">2014-08-05T18:15:35Z</dcterms:modified>
</cp:coreProperties>
</file>